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3">
  <p:sldMasterIdLst>
    <p:sldMasterId id="2147483648" r:id="rId1"/>
  </p:sldMasterIdLst>
  <p:sldIdLst>
    <p:sldId id="275" r:id="rId2"/>
    <p:sldId id="277" r:id="rId3"/>
    <p:sldId id="280" r:id="rId4"/>
    <p:sldId id="279" r:id="rId5"/>
    <p:sldId id="278" r:id="rId6"/>
  </p:sldIdLst>
  <p:sldSz cx="12192000" cy="6858000"/>
  <p:notesSz cx="12192000" cy="6858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6B06"/>
    <a:srgbClr val="FCF992"/>
    <a:srgbClr val="189100"/>
    <a:srgbClr val="1E4B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230BF5-F67C-98BD-2890-64FB519D18A0}" v="4" dt="2023-04-24T11:34:04.205"/>
    <p1510:client id="{04ADA011-D15F-7A86-87D0-4B9194AEA36D}" v="163" dt="2023-07-21T19:07:24.189"/>
    <p1510:client id="{08D41BE1-BF29-CE6B-E868-1ADF59693651}" v="22" dt="2023-06-26T12:33:02.358"/>
    <p1510:client id="{10991273-FE77-D5EF-7A32-13CFEC8D8218}" v="8" dt="2022-09-12T18:14:15.554"/>
    <p1510:client id="{14C24B02-5520-1268-23DF-282E788FA22B}" v="126" dt="2023-04-25T18:45:02.092"/>
    <p1510:client id="{27934420-AE38-160C-3531-35D14B3912B8}" v="76" dt="2023-06-26T16:56:21.190"/>
    <p1510:client id="{2AB80CC2-2F6B-FAF2-AA7B-99D67C4079B7}" v="29" dt="2023-06-27T12:05:16.627"/>
    <p1510:client id="{2F915D3F-14D0-7D6D-CD53-29A1F6467E07}" v="9" dt="2023-05-30T20:08:01.149"/>
    <p1510:client id="{3951791A-20B2-9476-C778-FBA4A4D242F7}" v="599" dt="2023-06-26T15:10:32.724"/>
    <p1510:client id="{3A3D4CD5-1EA3-72F3-4745-41FE2AEAEC9C}" v="12" dt="2023-07-24T16:45:06.971"/>
    <p1510:client id="{3AD66A92-FCE6-41D8-8299-349BFA874BEA}" v="1" dt="2022-09-09T20:38:03.056"/>
    <p1510:client id="{3C43ED0B-3B57-3525-E357-FE0EB5AD2087}" v="420" dt="2023-07-21T17:42:18.093"/>
    <p1510:client id="{44BD2935-C386-2A77-2FF4-D56C4839F542}" v="609" dt="2023-05-03T12:24:04.872"/>
    <p1510:client id="{4F0A2958-19A2-80A7-C2D5-0F0230F47FDE}" v="79" dt="2023-05-30T19:50:07.338"/>
    <p1510:client id="{4FEDD6E7-160F-53F0-973A-54663E0E0CA7}" v="6" dt="2023-06-26T12:33:13.140"/>
    <p1510:client id="{5328A671-74D6-282A-9365-0E4F41098ADC}" v="110" dt="2023-07-25T11:51:38.726"/>
    <p1510:client id="{5FEA9F80-1C69-B0F1-1A19-90C33433613B}" v="33" dt="2023-04-26T12:12:34.964"/>
    <p1510:client id="{76F51B26-7F98-81C2-8483-A1AC6A586BE4}" v="21" dt="2023-07-24T13:58:04.940"/>
    <p1510:client id="{7841152D-56C0-9F6C-48A1-E10362373CA9}" v="89" dt="2023-05-31T12:06:14.855"/>
    <p1510:client id="{7C2AEE9C-1A8F-6894-8A96-F1DF6743F8F7}" v="89" dt="2023-06-26T19:59:03.406"/>
    <p1510:client id="{7D091B45-D233-DB32-5808-104CE98AE7D0}" v="146" dt="2023-06-26T17:42:37.620"/>
    <p1510:client id="{92B2C273-5518-3416-C847-507AAE5A0E8E}" v="238" dt="2023-06-26T15:27:36.677"/>
    <p1510:client id="{9759BED6-2E20-4236-9E9B-68CFC8E49AE3}" v="565" dt="2023-04-25T13:49:27.269"/>
    <p1510:client id="{A96316EC-0A8B-0BFA-E677-43507FA2291F}" v="179" dt="2023-07-24T20:12:29.538"/>
    <p1510:client id="{ABC984D8-8B48-580B-DC03-C65371B24F5C}" v="1" dt="2023-07-25T13:43:23.809"/>
    <p1510:client id="{BCAF531E-405F-18DF-F4B0-7431C018A82F}" v="6" dt="2023-06-26T19:46:25.804"/>
    <p1510:client id="{C83FFDAF-BC17-A33E-D779-4265E9E7AC49}" v="56" dt="2023-06-26T15:30:50.363"/>
    <p1510:client id="{CF10AA12-D1A6-DA4D-6E58-4D53C96A6BEE}" v="213" dt="2023-05-30T19:11:25.228"/>
    <p1510:client id="{CFBBA3EF-5A7F-0CFC-14ED-69023AE698E6}" v="114" dt="2023-05-30T16:18:54.972"/>
    <p1510:client id="{D2BC44E4-8D04-0F0E-649C-EABDD806D197}" v="1" dt="2022-09-12T11:27:11.324"/>
    <p1510:client id="{D86FB80F-A576-C927-A5F1-82A6F599E5EF}" v="1" dt="2023-07-21T17:14:57.067"/>
    <p1510:client id="{DBE59300-58FF-BAF8-B51F-1B03A7B419CA}" v="1" dt="2023-07-24T18:45:13.218"/>
    <p1510:client id="{E501F98F-2A77-AA0A-8102-63E098F66211}" v="55" dt="2023-05-30T19:37:03.943"/>
    <p1510:client id="{E9583F8F-81E0-52D5-BF6A-9434A6631F89}" v="33" dt="2023-05-30T18:53:19.908"/>
    <p1510:client id="{F9C99C1C-114E-D692-499B-7634FFADF6B6}" v="1062" dt="2023-04-19T14:27:49.002"/>
    <p1510:client id="{FF23C0C9-BC75-B0B6-7A32-83D68D43FDD4}" v="9" dt="2023-07-21T17:09:03.242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228600" y="228612"/>
            <a:ext cx="11734800" cy="6400800"/>
          </a:xfrm>
          <a:custGeom>
            <a:avLst/>
            <a:gdLst/>
            <a:ahLst/>
            <a:cxnLst/>
            <a:rect l="l" t="t" r="r" b="b"/>
            <a:pathLst>
              <a:path w="11734800" h="6400800">
                <a:moveTo>
                  <a:pt x="11734800" y="0"/>
                </a:moveTo>
                <a:lnTo>
                  <a:pt x="0" y="0"/>
                </a:lnTo>
                <a:lnTo>
                  <a:pt x="0" y="683196"/>
                </a:lnTo>
                <a:lnTo>
                  <a:pt x="0" y="6400800"/>
                </a:lnTo>
                <a:lnTo>
                  <a:pt x="11734800" y="6400800"/>
                </a:lnTo>
                <a:lnTo>
                  <a:pt x="11734800" y="683196"/>
                </a:lnTo>
                <a:lnTo>
                  <a:pt x="11734800" y="0"/>
                </a:lnTo>
                <a:close/>
              </a:path>
            </a:pathLst>
          </a:custGeom>
          <a:solidFill>
            <a:srgbClr val="007A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1864886" y="911801"/>
            <a:ext cx="327660" cy="882015"/>
          </a:xfrm>
          <a:custGeom>
            <a:avLst/>
            <a:gdLst/>
            <a:ahLst/>
            <a:cxnLst/>
            <a:rect l="l" t="t" r="r" b="b"/>
            <a:pathLst>
              <a:path w="327659" h="882014">
                <a:moveTo>
                  <a:pt x="0" y="881563"/>
                </a:moveTo>
                <a:lnTo>
                  <a:pt x="327595" y="881563"/>
                </a:lnTo>
                <a:lnTo>
                  <a:pt x="327595" y="0"/>
                </a:lnTo>
                <a:lnTo>
                  <a:pt x="0" y="0"/>
                </a:lnTo>
                <a:lnTo>
                  <a:pt x="0" y="881563"/>
                </a:lnTo>
                <a:close/>
              </a:path>
            </a:pathLst>
          </a:custGeom>
          <a:solidFill>
            <a:srgbClr val="ED31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1864886" y="1793260"/>
            <a:ext cx="327660" cy="911860"/>
          </a:xfrm>
          <a:custGeom>
            <a:avLst/>
            <a:gdLst/>
            <a:ahLst/>
            <a:cxnLst/>
            <a:rect l="l" t="t" r="r" b="b"/>
            <a:pathLst>
              <a:path w="327659" h="911860">
                <a:moveTo>
                  <a:pt x="327595" y="911836"/>
                </a:moveTo>
                <a:lnTo>
                  <a:pt x="0" y="911836"/>
                </a:lnTo>
                <a:lnTo>
                  <a:pt x="0" y="0"/>
                </a:lnTo>
                <a:lnTo>
                  <a:pt x="327595" y="0"/>
                </a:lnTo>
                <a:lnTo>
                  <a:pt x="327595" y="911836"/>
                </a:lnTo>
                <a:close/>
              </a:path>
            </a:pathLst>
          </a:custGeom>
          <a:solidFill>
            <a:srgbClr val="FFDD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1864886" y="0"/>
            <a:ext cx="327660" cy="911860"/>
          </a:xfrm>
          <a:custGeom>
            <a:avLst/>
            <a:gdLst/>
            <a:ahLst/>
            <a:cxnLst/>
            <a:rect l="l" t="t" r="r" b="b"/>
            <a:pathLst>
              <a:path w="327659" h="911860">
                <a:moveTo>
                  <a:pt x="327595" y="911836"/>
                </a:moveTo>
                <a:lnTo>
                  <a:pt x="0" y="911836"/>
                </a:lnTo>
                <a:lnTo>
                  <a:pt x="0" y="0"/>
                </a:lnTo>
                <a:lnTo>
                  <a:pt x="327595" y="0"/>
                </a:lnTo>
                <a:lnTo>
                  <a:pt x="327595" y="911836"/>
                </a:lnTo>
                <a:close/>
              </a:path>
            </a:pathLst>
          </a:custGeom>
          <a:solidFill>
            <a:srgbClr val="008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56233" y="2097608"/>
            <a:ext cx="9879533" cy="16713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007A2E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595959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007A2E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7/28/2023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007A2E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7/28/2023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7/28/2023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13962" y="343578"/>
            <a:ext cx="11164075" cy="438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rgbClr val="007A2E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13962" y="2535702"/>
            <a:ext cx="8158480" cy="2159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595959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ti.saude.rs.gov.br/monitoramento_integracao_gerint_gercon/" TargetMode="External"/><Relationship Id="rId2" Type="http://schemas.openxmlformats.org/officeDocument/2006/relationships/hyperlink" Target="https://forms.office.com/r/UwAhxFHPP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i.saude.rs.gov.br/forum/" TargetMode="External"/><Relationship Id="rId2" Type="http://schemas.openxmlformats.org/officeDocument/2006/relationships/hyperlink" Target="mailto:cadastro-operadores@saude.rs.gov.br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ti.saude.rs.gov.br/monitoramento_integracao_gerint_gercon/" TargetMode="External"/><Relationship Id="rId4" Type="http://schemas.openxmlformats.org/officeDocument/2006/relationships/hyperlink" Target="https://www.youtube.com/watch?v=V6GazV7X6i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8600" y="0"/>
            <a:ext cx="11964035" cy="6630034"/>
            <a:chOff x="228600" y="0"/>
            <a:chExt cx="11964035" cy="6630034"/>
          </a:xfrm>
        </p:grpSpPr>
        <p:sp>
          <p:nvSpPr>
            <p:cNvPr id="3" name="object 3"/>
            <p:cNvSpPr/>
            <p:nvPr/>
          </p:nvSpPr>
          <p:spPr>
            <a:xfrm>
              <a:off x="228600" y="228612"/>
              <a:ext cx="11734800" cy="6400800"/>
            </a:xfrm>
            <a:custGeom>
              <a:avLst/>
              <a:gdLst/>
              <a:ahLst/>
              <a:cxnLst/>
              <a:rect l="l" t="t" r="r" b="b"/>
              <a:pathLst>
                <a:path w="11734800" h="6400800">
                  <a:moveTo>
                    <a:pt x="11734800" y="0"/>
                  </a:moveTo>
                  <a:lnTo>
                    <a:pt x="0" y="0"/>
                  </a:lnTo>
                  <a:lnTo>
                    <a:pt x="0" y="683196"/>
                  </a:lnTo>
                  <a:lnTo>
                    <a:pt x="0" y="6400800"/>
                  </a:lnTo>
                  <a:lnTo>
                    <a:pt x="11734800" y="6400800"/>
                  </a:lnTo>
                  <a:lnTo>
                    <a:pt x="11734800" y="683196"/>
                  </a:lnTo>
                  <a:lnTo>
                    <a:pt x="11734800" y="0"/>
                  </a:lnTo>
                  <a:close/>
                </a:path>
              </a:pathLst>
            </a:custGeom>
            <a:solidFill>
              <a:srgbClr val="007A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864886" y="911801"/>
              <a:ext cx="327660" cy="882015"/>
            </a:xfrm>
            <a:custGeom>
              <a:avLst/>
              <a:gdLst/>
              <a:ahLst/>
              <a:cxnLst/>
              <a:rect l="l" t="t" r="r" b="b"/>
              <a:pathLst>
                <a:path w="327659" h="882014">
                  <a:moveTo>
                    <a:pt x="0" y="881563"/>
                  </a:moveTo>
                  <a:lnTo>
                    <a:pt x="327595" y="881563"/>
                  </a:lnTo>
                  <a:lnTo>
                    <a:pt x="327595" y="0"/>
                  </a:lnTo>
                  <a:lnTo>
                    <a:pt x="0" y="0"/>
                  </a:lnTo>
                  <a:lnTo>
                    <a:pt x="0" y="881563"/>
                  </a:lnTo>
                  <a:close/>
                </a:path>
              </a:pathLst>
            </a:custGeom>
            <a:solidFill>
              <a:srgbClr val="ED31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1864886" y="1793260"/>
              <a:ext cx="327660" cy="911860"/>
            </a:xfrm>
            <a:custGeom>
              <a:avLst/>
              <a:gdLst/>
              <a:ahLst/>
              <a:cxnLst/>
              <a:rect l="l" t="t" r="r" b="b"/>
              <a:pathLst>
                <a:path w="327659" h="911860">
                  <a:moveTo>
                    <a:pt x="327595" y="911836"/>
                  </a:moveTo>
                  <a:lnTo>
                    <a:pt x="0" y="911836"/>
                  </a:lnTo>
                  <a:lnTo>
                    <a:pt x="0" y="0"/>
                  </a:lnTo>
                  <a:lnTo>
                    <a:pt x="327595" y="0"/>
                  </a:lnTo>
                  <a:lnTo>
                    <a:pt x="327595" y="911836"/>
                  </a:lnTo>
                  <a:close/>
                </a:path>
              </a:pathLst>
            </a:custGeom>
            <a:solidFill>
              <a:srgbClr val="FFDD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864886" y="0"/>
              <a:ext cx="327660" cy="911860"/>
            </a:xfrm>
            <a:custGeom>
              <a:avLst/>
              <a:gdLst/>
              <a:ahLst/>
              <a:cxnLst/>
              <a:rect l="l" t="t" r="r" b="b"/>
              <a:pathLst>
                <a:path w="327659" h="911860">
                  <a:moveTo>
                    <a:pt x="327595" y="911836"/>
                  </a:moveTo>
                  <a:lnTo>
                    <a:pt x="0" y="911836"/>
                  </a:lnTo>
                  <a:lnTo>
                    <a:pt x="0" y="0"/>
                  </a:lnTo>
                  <a:lnTo>
                    <a:pt x="327595" y="0"/>
                  </a:lnTo>
                  <a:lnTo>
                    <a:pt x="327595" y="911836"/>
                  </a:lnTo>
                  <a:close/>
                </a:path>
              </a:pathLst>
            </a:custGeom>
            <a:solidFill>
              <a:srgbClr val="008F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084097" y="1490917"/>
            <a:ext cx="10256308" cy="4998804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lang="pt-PT" sz="5400" spc="15">
                <a:solidFill>
                  <a:srgbClr val="FFFFFF"/>
                </a:solidFill>
                <a:ea typeface="Roboto"/>
              </a:rPr>
              <a:t>Grupo de Trabalho</a:t>
            </a:r>
            <a:r>
              <a:rPr lang="pt-PT" sz="5400" spc="15">
                <a:ea typeface="Roboto"/>
              </a:rPr>
              <a:t/>
            </a:r>
            <a:br>
              <a:rPr lang="pt-PT" sz="5400" spc="15">
                <a:ea typeface="Roboto"/>
              </a:rPr>
            </a:br>
            <a:r>
              <a:rPr lang="pt-PT" sz="5400" spc="15">
                <a:solidFill>
                  <a:srgbClr val="FFFFFF"/>
                </a:solidFill>
                <a:ea typeface="Roboto"/>
              </a:rPr>
              <a:t>de Apoio à Integração de Sistemas de Regulação</a:t>
            </a:r>
            <a:r>
              <a:rPr lang="pt-PT" sz="5400" spc="15">
                <a:ea typeface="Roboto"/>
              </a:rPr>
              <a:t/>
            </a:r>
            <a:br>
              <a:rPr lang="pt-PT" sz="5400" spc="15">
                <a:ea typeface="Roboto"/>
              </a:rPr>
            </a:br>
            <a:r>
              <a:rPr lang="pt-PT" sz="5400" spc="15">
                <a:solidFill>
                  <a:srgbClr val="FFFFFF"/>
                </a:solidFill>
                <a:ea typeface="Roboto"/>
              </a:rPr>
              <a:t>GERINT</a:t>
            </a:r>
            <a:r>
              <a:rPr lang="pt-PT" sz="5400" spc="15">
                <a:ea typeface="Roboto"/>
              </a:rPr>
              <a:t/>
            </a:r>
            <a:br>
              <a:rPr lang="pt-PT" sz="5400" spc="15">
                <a:ea typeface="Roboto"/>
              </a:rPr>
            </a:br>
            <a:r>
              <a:rPr lang="pt-PT" sz="5400" spc="15">
                <a:ea typeface="Roboto"/>
              </a:rPr>
              <a:t/>
            </a:r>
            <a:br>
              <a:rPr lang="pt-PT" sz="5400" spc="15">
                <a:ea typeface="Roboto"/>
              </a:rPr>
            </a:br>
            <a:r>
              <a:rPr lang="pt-PT" sz="5400" spc="15">
                <a:solidFill>
                  <a:srgbClr val="FFFFFF"/>
                </a:solidFill>
                <a:ea typeface="Roboto"/>
              </a:rPr>
              <a:t>  </a:t>
            </a:r>
            <a:endParaRPr lang="pt-PT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927BDCED-9448-C511-8890-46F1F37596E6}"/>
              </a:ext>
            </a:extLst>
          </p:cNvPr>
          <p:cNvSpPr txBox="1"/>
          <p:nvPr/>
        </p:nvSpPr>
        <p:spPr>
          <a:xfrm>
            <a:off x="9058275" y="542924"/>
            <a:ext cx="21717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pt-PT">
                <a:solidFill>
                  <a:schemeClr val="bg1"/>
                </a:solidFill>
                <a:cs typeface="Calibri"/>
              </a:rPr>
              <a:t>25/07/2023</a:t>
            </a:r>
            <a:endParaRPr lang="pt-PT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1970539" y="64"/>
            <a:ext cx="221615" cy="1829064"/>
            <a:chOff x="11970539" y="64"/>
            <a:chExt cx="221615" cy="1829064"/>
          </a:xfrm>
        </p:grpSpPr>
        <p:sp>
          <p:nvSpPr>
            <p:cNvPr id="4" name="object 4"/>
            <p:cNvSpPr/>
            <p:nvPr/>
          </p:nvSpPr>
          <p:spPr>
            <a:xfrm>
              <a:off x="11970539" y="616574"/>
              <a:ext cx="221615" cy="596265"/>
            </a:xfrm>
            <a:custGeom>
              <a:avLst/>
              <a:gdLst/>
              <a:ahLst/>
              <a:cxnLst/>
              <a:rect l="l" t="t" r="r" b="b"/>
              <a:pathLst>
                <a:path w="221615" h="596265">
                  <a:moveTo>
                    <a:pt x="0" y="596040"/>
                  </a:moveTo>
                  <a:lnTo>
                    <a:pt x="221488" y="596040"/>
                  </a:lnTo>
                  <a:lnTo>
                    <a:pt x="221488" y="0"/>
                  </a:lnTo>
                  <a:lnTo>
                    <a:pt x="0" y="0"/>
                  </a:lnTo>
                  <a:lnTo>
                    <a:pt x="0" y="596040"/>
                  </a:lnTo>
                  <a:close/>
                </a:path>
              </a:pathLst>
            </a:custGeom>
            <a:solidFill>
              <a:srgbClr val="ED31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1970539" y="1212543"/>
              <a:ext cx="221615" cy="616585"/>
            </a:xfrm>
            <a:custGeom>
              <a:avLst/>
              <a:gdLst/>
              <a:ahLst/>
              <a:cxnLst/>
              <a:rect l="l" t="t" r="r" b="b"/>
              <a:pathLst>
                <a:path w="221615" h="616585">
                  <a:moveTo>
                    <a:pt x="221488" y="616509"/>
                  </a:moveTo>
                  <a:lnTo>
                    <a:pt x="0" y="616509"/>
                  </a:lnTo>
                  <a:lnTo>
                    <a:pt x="0" y="0"/>
                  </a:lnTo>
                  <a:lnTo>
                    <a:pt x="221488" y="0"/>
                  </a:lnTo>
                  <a:lnTo>
                    <a:pt x="221488" y="616509"/>
                  </a:lnTo>
                  <a:close/>
                </a:path>
              </a:pathLst>
            </a:custGeom>
            <a:solidFill>
              <a:srgbClr val="FFDD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970539" y="64"/>
              <a:ext cx="221615" cy="616585"/>
            </a:xfrm>
            <a:custGeom>
              <a:avLst/>
              <a:gdLst/>
              <a:ahLst/>
              <a:cxnLst/>
              <a:rect l="l" t="t" r="r" b="b"/>
              <a:pathLst>
                <a:path w="221615" h="616585">
                  <a:moveTo>
                    <a:pt x="221488" y="616509"/>
                  </a:moveTo>
                  <a:lnTo>
                    <a:pt x="0" y="616509"/>
                  </a:lnTo>
                  <a:lnTo>
                    <a:pt x="0" y="0"/>
                  </a:lnTo>
                  <a:lnTo>
                    <a:pt x="221488" y="0"/>
                  </a:lnTo>
                  <a:lnTo>
                    <a:pt x="221488" y="616509"/>
                  </a:lnTo>
                  <a:close/>
                </a:path>
              </a:pathLst>
            </a:custGeom>
            <a:solidFill>
              <a:srgbClr val="008F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60647" y="243642"/>
            <a:ext cx="11628381" cy="568104"/>
          </a:xfrm>
          <a:prstGeom prst="rect">
            <a:avLst/>
          </a:prstGeom>
        </p:spPr>
        <p:txBody>
          <a:bodyPr vert="horz" wrap="square" lIns="0" tIns="13970" rIns="0" bIns="0" rtlCol="0" anchor="t">
            <a:spAutoFit/>
          </a:bodyPr>
          <a:lstStyle/>
          <a:p>
            <a:pPr marL="12700">
              <a:spcBef>
                <a:spcPts val="110"/>
              </a:spcBef>
            </a:pPr>
            <a:r>
              <a:rPr lang="pt-PT" sz="3600" spc="-5"/>
              <a:t>Grupo de Trabalho - Integrações GERINT e GERCON</a:t>
            </a:r>
            <a:endParaRPr lang="pt-PT" sz="3600"/>
          </a:p>
        </p:txBody>
      </p:sp>
      <p:sp>
        <p:nvSpPr>
          <p:cNvPr id="8" name="object 8"/>
          <p:cNvSpPr/>
          <p:nvPr/>
        </p:nvSpPr>
        <p:spPr>
          <a:xfrm>
            <a:off x="0" y="360067"/>
            <a:ext cx="412750" cy="388620"/>
          </a:xfrm>
          <a:custGeom>
            <a:avLst/>
            <a:gdLst/>
            <a:ahLst/>
            <a:cxnLst/>
            <a:rect l="l" t="t" r="r" b="b"/>
            <a:pathLst>
              <a:path w="412750" h="388620">
                <a:moveTo>
                  <a:pt x="412499" y="388499"/>
                </a:moveTo>
                <a:lnTo>
                  <a:pt x="0" y="388499"/>
                </a:lnTo>
                <a:lnTo>
                  <a:pt x="0" y="0"/>
                </a:lnTo>
                <a:lnTo>
                  <a:pt x="412499" y="0"/>
                </a:lnTo>
                <a:lnTo>
                  <a:pt x="412499" y="388499"/>
                </a:lnTo>
                <a:close/>
              </a:path>
            </a:pathLst>
          </a:custGeom>
          <a:solidFill>
            <a:srgbClr val="007A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59548" y="1398599"/>
            <a:ext cx="11344051" cy="5152693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 algn="just">
              <a:spcBef>
                <a:spcPts val="100"/>
              </a:spcBef>
            </a:pPr>
            <a:r>
              <a:rPr lang="pt-BR" sz="3200" b="1" spc="-20" dirty="0">
                <a:solidFill>
                  <a:srgbClr val="595959"/>
                </a:solidFill>
                <a:latin typeface="Calibri"/>
                <a:ea typeface="Roboto"/>
                <a:cs typeface="Roboto"/>
              </a:rPr>
              <a:t>Programação </a:t>
            </a:r>
            <a:endParaRPr lang="pt-PT" dirty="0"/>
          </a:p>
          <a:p>
            <a:pPr marL="12700" algn="just">
              <a:spcBef>
                <a:spcPts val="100"/>
              </a:spcBef>
            </a:pPr>
            <a:endParaRPr lang="pt-BR" sz="800" b="1" spc="-20">
              <a:solidFill>
                <a:srgbClr val="595959"/>
              </a:solidFill>
              <a:ea typeface="Roboto"/>
              <a:cs typeface="Roboto"/>
            </a:endParaRPr>
          </a:p>
          <a:p>
            <a:pPr marL="469900" marR="5080" indent="-457200">
              <a:spcBef>
                <a:spcPts val="100"/>
              </a:spcBef>
              <a:buFont typeface="Arial,Sans-Serif"/>
              <a:buChar char="•"/>
            </a:pPr>
            <a:r>
              <a:rPr lang="pt-BR" sz="2000" spc="-20" dirty="0">
                <a:solidFill>
                  <a:srgbClr val="595959"/>
                </a:solidFill>
                <a:ea typeface="+mn-lt"/>
                <a:cs typeface="+mn-lt"/>
              </a:rPr>
              <a:t>9:30 - 09:40 – Enquanto aguardamos os participantes se conectarem, por favor, responda esse breve formulário:</a:t>
            </a:r>
          </a:p>
          <a:p>
            <a:pPr marL="927100" marR="5080" lvl="1" indent="-457200">
              <a:spcBef>
                <a:spcPts val="100"/>
              </a:spcBef>
              <a:buFont typeface="Arial,Sans-Serif"/>
              <a:buChar char="•"/>
            </a:pPr>
            <a:r>
              <a:rPr lang="pt-BR" sz="2000" spc="-20" dirty="0">
                <a:ea typeface="+mn-lt"/>
                <a:cs typeface="+mn-lt"/>
                <a:hlinkClick r:id="rId2"/>
              </a:rPr>
              <a:t>https://forms.office.com/r/UwAhxFHPP4</a:t>
            </a:r>
            <a:r>
              <a:rPr lang="pt-BR" sz="2000" spc="-20" dirty="0">
                <a:ea typeface="+mn-lt"/>
                <a:cs typeface="+mn-lt"/>
              </a:rPr>
              <a:t> </a:t>
            </a:r>
            <a:endParaRPr lang="pt-BR" sz="2000" spc="-20" dirty="0">
              <a:solidFill>
                <a:srgbClr val="000000"/>
              </a:solidFill>
              <a:ea typeface="+mn-lt"/>
              <a:cs typeface="+mn-lt"/>
            </a:endParaRPr>
          </a:p>
          <a:p>
            <a:pPr marL="469900" marR="5080" indent="-457200">
              <a:spcBef>
                <a:spcPts val="100"/>
              </a:spcBef>
              <a:buFont typeface="Arial,Sans-Serif"/>
              <a:buChar char="•"/>
            </a:pPr>
            <a:r>
              <a:rPr lang="pt-BR" sz="2000" spc="-20" dirty="0">
                <a:solidFill>
                  <a:srgbClr val="595959"/>
                </a:solidFill>
                <a:ea typeface="+mn-lt"/>
                <a:cs typeface="+mn-lt"/>
              </a:rPr>
              <a:t>09:40 - 10:00 – DRE</a:t>
            </a:r>
          </a:p>
          <a:p>
            <a:pPr marL="1384300" marR="5080" lvl="2" indent="-457200">
              <a:spcBef>
                <a:spcPts val="100"/>
              </a:spcBef>
              <a:buFont typeface="Arial,Sans-Serif"/>
              <a:buChar char="•"/>
            </a:pPr>
            <a:r>
              <a:rPr lang="pt-BR" sz="2000" spc="-20" dirty="0">
                <a:solidFill>
                  <a:srgbClr val="595959"/>
                </a:solidFill>
                <a:ea typeface="+mn-lt"/>
                <a:cs typeface="+mn-lt"/>
              </a:rPr>
              <a:t>Atualização da situação das integrações com o GERINT no RS com painel de monitoramento: </a:t>
            </a:r>
            <a:r>
              <a:rPr lang="pt-BR" sz="2000" spc="-20" dirty="0">
                <a:ea typeface="+mn-lt"/>
                <a:cs typeface="+mn-lt"/>
                <a:hlinkClick r:id="rId3"/>
              </a:rPr>
              <a:t>https://ti.saude.rs.gov.br/monitoramento_integracao_gerint_gercon/</a:t>
            </a:r>
            <a:r>
              <a:rPr lang="pt-BR" sz="2000" spc="-20" dirty="0">
                <a:solidFill>
                  <a:srgbClr val="000000"/>
                </a:solidFill>
                <a:ea typeface="+mn-lt"/>
                <a:cs typeface="+mn-lt"/>
              </a:rPr>
              <a:t> </a:t>
            </a:r>
            <a:endParaRPr lang="pt-BR" sz="2000" spc="-20" dirty="0">
              <a:solidFill>
                <a:srgbClr val="FF0000"/>
              </a:solidFill>
              <a:cs typeface="Calibri"/>
            </a:endParaRPr>
          </a:p>
          <a:p>
            <a:pPr marL="469900" marR="5080" indent="-457200">
              <a:spcBef>
                <a:spcPts val="100"/>
              </a:spcBef>
              <a:buFont typeface="Arial,Sans-Serif"/>
              <a:buChar char="•"/>
            </a:pPr>
            <a:r>
              <a:rPr lang="pt-BR" sz="2000" spc="-20" dirty="0">
                <a:solidFill>
                  <a:srgbClr val="595959"/>
                </a:solidFill>
                <a:ea typeface="+mn-lt"/>
                <a:cs typeface="+mn-lt"/>
              </a:rPr>
              <a:t>10:00 - 10:20– Diretor DRE (</a:t>
            </a:r>
            <a:r>
              <a:rPr lang="pt-BR" sz="2000" spc="-20" dirty="0" err="1">
                <a:solidFill>
                  <a:srgbClr val="595959"/>
                </a:solidFill>
                <a:ea typeface="+mn-lt"/>
                <a:cs typeface="+mn-lt"/>
              </a:rPr>
              <a:t>Dr</a:t>
            </a:r>
            <a:r>
              <a:rPr lang="pt-BR" sz="2000" spc="-20" dirty="0">
                <a:solidFill>
                  <a:srgbClr val="595959"/>
                </a:solidFill>
                <a:ea typeface="+mn-lt"/>
                <a:cs typeface="+mn-lt"/>
              </a:rPr>
              <a:t> Eduardo </a:t>
            </a:r>
            <a:r>
              <a:rPr lang="pt-BR" sz="2000" spc="-20" dirty="0" err="1">
                <a:solidFill>
                  <a:srgbClr val="595959"/>
                </a:solidFill>
                <a:ea typeface="+mn-lt"/>
                <a:cs typeface="+mn-lt"/>
              </a:rPr>
              <a:t>Elsade</a:t>
            </a:r>
            <a:r>
              <a:rPr lang="pt-BR" sz="2000" spc="-20" dirty="0">
                <a:solidFill>
                  <a:srgbClr val="595959"/>
                </a:solidFill>
                <a:ea typeface="+mn-lt"/>
                <a:cs typeface="+mn-lt"/>
              </a:rPr>
              <a:t>) e MPE (</a:t>
            </a:r>
            <a:r>
              <a:rPr lang="pt-BR" sz="2000" spc="-20" dirty="0" err="1">
                <a:solidFill>
                  <a:srgbClr val="595959"/>
                </a:solidFill>
                <a:ea typeface="+mn-lt"/>
                <a:cs typeface="+mn-lt"/>
              </a:rPr>
              <a:t>Dr</a:t>
            </a:r>
            <a:r>
              <a:rPr lang="pt-BR" sz="2000" spc="-20" dirty="0">
                <a:solidFill>
                  <a:srgbClr val="595959"/>
                </a:solidFill>
                <a:ea typeface="+mn-lt"/>
                <a:cs typeface="+mn-lt"/>
              </a:rPr>
              <a:t> Mauro Souza)  </a:t>
            </a:r>
            <a:endParaRPr lang="pt-BR" sz="20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469900" marR="5080" indent="-457200">
              <a:spcBef>
                <a:spcPts val="100"/>
              </a:spcBef>
              <a:buFont typeface="Arial,Sans-Serif"/>
              <a:buChar char="•"/>
            </a:pPr>
            <a:r>
              <a:rPr lang="pt-BR" sz="2000" spc="-20" dirty="0">
                <a:solidFill>
                  <a:srgbClr val="595959"/>
                </a:solidFill>
                <a:ea typeface="+mn-lt"/>
                <a:cs typeface="+mn-lt"/>
              </a:rPr>
              <a:t>10:20- 10:50 – DGTI</a:t>
            </a:r>
            <a:endParaRPr lang="pt-BR" sz="2000" dirty="0">
              <a:ea typeface="Calibri"/>
              <a:cs typeface="Calibri"/>
            </a:endParaRPr>
          </a:p>
          <a:p>
            <a:pPr marL="1384300" marR="5080" lvl="2" indent="-457200">
              <a:spcBef>
                <a:spcPts val="100"/>
              </a:spcBef>
              <a:buFont typeface="Arial,Sans-Serif"/>
              <a:buChar char="•"/>
            </a:pPr>
            <a:r>
              <a:rPr lang="pt-BR" sz="2000" spc="-20" dirty="0">
                <a:solidFill>
                  <a:srgbClr val="595959"/>
                </a:solidFill>
                <a:ea typeface="+mn-lt"/>
                <a:cs typeface="+mn-lt"/>
              </a:rPr>
              <a:t>Apresentação do fórum para compartilhamento de dúvidas e experiências</a:t>
            </a:r>
          </a:p>
          <a:p>
            <a:pPr marL="1384300" marR="5080" lvl="2" indent="-457200">
              <a:spcBef>
                <a:spcPts val="100"/>
              </a:spcBef>
              <a:buFont typeface="Arial,Sans-Serif"/>
              <a:buChar char="•"/>
            </a:pPr>
            <a:r>
              <a:rPr lang="pt-BR" sz="2000" spc="-20" dirty="0">
                <a:solidFill>
                  <a:srgbClr val="595959"/>
                </a:solidFill>
                <a:ea typeface="+mn-lt"/>
                <a:cs typeface="+mn-lt"/>
              </a:rPr>
              <a:t>Simulação da Integração dos Serviços (Apresentação do vídeo no Youtube) </a:t>
            </a:r>
          </a:p>
          <a:p>
            <a:pPr marL="469900" marR="5080" indent="-457200">
              <a:spcBef>
                <a:spcPts val="100"/>
              </a:spcBef>
              <a:buFont typeface="Arial,Sans-Serif"/>
              <a:buChar char="•"/>
            </a:pPr>
            <a:r>
              <a:rPr lang="pt-BR" sz="2000" spc="-20" dirty="0">
                <a:solidFill>
                  <a:srgbClr val="595959"/>
                </a:solidFill>
                <a:ea typeface="+mn-lt"/>
                <a:cs typeface="+mn-lt"/>
              </a:rPr>
              <a:t> 10:50- 11:10– Hospital Vida e Saúde (Santa Rosa)</a:t>
            </a:r>
          </a:p>
          <a:p>
            <a:pPr marL="1384300" marR="5080" lvl="2" indent="-457200">
              <a:spcBef>
                <a:spcPts val="100"/>
              </a:spcBef>
              <a:buFont typeface="Arial,Sans-Serif"/>
              <a:buChar char="•"/>
            </a:pPr>
            <a:r>
              <a:rPr lang="pt-BR" sz="2000" spc="-20" dirty="0">
                <a:solidFill>
                  <a:srgbClr val="595959"/>
                </a:solidFill>
                <a:ea typeface="+mn-lt"/>
                <a:cs typeface="+mn-lt"/>
              </a:rPr>
              <a:t>Apresentação dos testes feitos na Homologação pelo prestador</a:t>
            </a:r>
          </a:p>
          <a:p>
            <a:pPr marL="469900" marR="5080" indent="-457200">
              <a:spcBef>
                <a:spcPts val="100"/>
              </a:spcBef>
              <a:buFont typeface="Arial,Sans-Serif"/>
              <a:buChar char="•"/>
            </a:pPr>
            <a:r>
              <a:rPr lang="pt-BR" sz="2000" spc="-20" dirty="0">
                <a:solidFill>
                  <a:srgbClr val="595959"/>
                </a:solidFill>
                <a:ea typeface="+mn-lt"/>
                <a:cs typeface="+mn-lt"/>
              </a:rPr>
              <a:t> 11:10- 11:30 – Espaço para diálogo, participação e dúvidas</a:t>
            </a:r>
            <a:r>
              <a:rPr lang="pt-BR" sz="2000" spc="-20" dirty="0">
                <a:ea typeface="+mn-lt"/>
                <a:cs typeface="+mn-lt"/>
              </a:rPr>
              <a:t/>
            </a:r>
            <a:br>
              <a:rPr lang="pt-BR" sz="2000" spc="-20" dirty="0">
                <a:ea typeface="+mn-lt"/>
                <a:cs typeface="+mn-lt"/>
              </a:rPr>
            </a:br>
            <a:endParaRPr lang="pt-BR" sz="2400" spc="-20">
              <a:solidFill>
                <a:srgbClr val="595959"/>
              </a:solidFill>
              <a:ea typeface="+mn-lt"/>
              <a:cs typeface="+mn-lt"/>
            </a:endParaRPr>
          </a:p>
        </p:txBody>
      </p:sp>
      <p:sp>
        <p:nvSpPr>
          <p:cNvPr id="18" name="object 2">
            <a:extLst>
              <a:ext uri="{FF2B5EF4-FFF2-40B4-BE49-F238E27FC236}">
                <a16:creationId xmlns:a16="http://schemas.microsoft.com/office/drawing/2014/main" id="{05116D54-9AB8-D2D4-193F-3FCF3AD2A196}"/>
              </a:ext>
            </a:extLst>
          </p:cNvPr>
          <p:cNvSpPr/>
          <p:nvPr/>
        </p:nvSpPr>
        <p:spPr>
          <a:xfrm>
            <a:off x="3656" y="1195284"/>
            <a:ext cx="2761121" cy="95885"/>
          </a:xfrm>
          <a:custGeom>
            <a:avLst/>
            <a:gdLst/>
            <a:ahLst/>
            <a:cxnLst/>
            <a:rect l="l" t="t" r="r" b="b"/>
            <a:pathLst>
              <a:path w="3790315" h="95884">
                <a:moveTo>
                  <a:pt x="3789705" y="95555"/>
                </a:moveTo>
                <a:lnTo>
                  <a:pt x="0" y="95555"/>
                </a:lnTo>
                <a:lnTo>
                  <a:pt x="0" y="0"/>
                </a:lnTo>
                <a:lnTo>
                  <a:pt x="3789705" y="0"/>
                </a:lnTo>
                <a:lnTo>
                  <a:pt x="3789705" y="95555"/>
                </a:lnTo>
                <a:close/>
              </a:path>
            </a:pathLst>
          </a:custGeom>
          <a:solidFill>
            <a:srgbClr val="189100"/>
          </a:solidFill>
        </p:spPr>
        <p:txBody>
          <a:bodyPr wrap="square" lIns="0" tIns="0" rIns="0" bIns="0" rtlCol="0" anchor="t"/>
          <a:lstStyle/>
          <a:p>
            <a:endParaRPr lang="pt-PT">
              <a:solidFill>
                <a:srgbClr val="189100"/>
              </a:solidFill>
              <a:highlight>
                <a:srgbClr val="FFFF00"/>
              </a:highlight>
              <a:cs typeface="Calibri"/>
            </a:endParaRPr>
          </a:p>
        </p:txBody>
      </p:sp>
      <p:sp>
        <p:nvSpPr>
          <p:cNvPr id="20" name="object 2">
            <a:extLst>
              <a:ext uri="{FF2B5EF4-FFF2-40B4-BE49-F238E27FC236}">
                <a16:creationId xmlns:a16="http://schemas.microsoft.com/office/drawing/2014/main" id="{DF86BA55-7884-F3D1-BC61-671B2F934F7D}"/>
              </a:ext>
            </a:extLst>
          </p:cNvPr>
          <p:cNvSpPr/>
          <p:nvPr/>
        </p:nvSpPr>
        <p:spPr>
          <a:xfrm>
            <a:off x="2764669" y="1195284"/>
            <a:ext cx="2761121" cy="95885"/>
          </a:xfrm>
          <a:custGeom>
            <a:avLst/>
            <a:gdLst/>
            <a:ahLst/>
            <a:cxnLst/>
            <a:rect l="l" t="t" r="r" b="b"/>
            <a:pathLst>
              <a:path w="3790315" h="95884">
                <a:moveTo>
                  <a:pt x="3789705" y="95555"/>
                </a:moveTo>
                <a:lnTo>
                  <a:pt x="0" y="95555"/>
                </a:lnTo>
                <a:lnTo>
                  <a:pt x="0" y="0"/>
                </a:lnTo>
                <a:lnTo>
                  <a:pt x="3789705" y="0"/>
                </a:lnTo>
                <a:lnTo>
                  <a:pt x="3789705" y="9555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">
            <a:extLst>
              <a:ext uri="{FF2B5EF4-FFF2-40B4-BE49-F238E27FC236}">
                <a16:creationId xmlns:a16="http://schemas.microsoft.com/office/drawing/2014/main" id="{A444079A-3428-A66E-5123-CB9BA2772D1F}"/>
              </a:ext>
            </a:extLst>
          </p:cNvPr>
          <p:cNvSpPr/>
          <p:nvPr/>
        </p:nvSpPr>
        <p:spPr>
          <a:xfrm>
            <a:off x="5525681" y="1195283"/>
            <a:ext cx="2761121" cy="95885"/>
          </a:xfrm>
          <a:custGeom>
            <a:avLst/>
            <a:gdLst/>
            <a:ahLst/>
            <a:cxnLst/>
            <a:rect l="l" t="t" r="r" b="b"/>
            <a:pathLst>
              <a:path w="3790315" h="95884">
                <a:moveTo>
                  <a:pt x="3789705" y="95555"/>
                </a:moveTo>
                <a:lnTo>
                  <a:pt x="0" y="95555"/>
                </a:lnTo>
                <a:lnTo>
                  <a:pt x="0" y="0"/>
                </a:lnTo>
                <a:lnTo>
                  <a:pt x="3789705" y="0"/>
                </a:lnTo>
                <a:lnTo>
                  <a:pt x="3789705" y="95555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ítulo 1">
            <a:extLst>
              <a:ext uri="{FF2B5EF4-FFF2-40B4-BE49-F238E27FC236}">
                <a16:creationId xmlns:a16="http://schemas.microsoft.com/office/drawing/2014/main" id="{AFEC3408-9677-6340-50E5-61CCE2C55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62" y="362392"/>
            <a:ext cx="10326816" cy="553998"/>
          </a:xfrm>
        </p:spPr>
        <p:txBody>
          <a:bodyPr wrap="square" lIns="0" tIns="0" rIns="0" bIns="0" anchor="t">
            <a:spAutoFit/>
          </a:bodyPr>
          <a:lstStyle/>
          <a:p>
            <a:r>
              <a:rPr lang="pt-PT" sz="3600">
                <a:ea typeface="Roboto"/>
              </a:rPr>
              <a:t>Integração do GERINT no RS</a:t>
            </a:r>
          </a:p>
        </p:txBody>
      </p:sp>
      <p:sp>
        <p:nvSpPr>
          <p:cNvPr id="21" name="object 8">
            <a:extLst>
              <a:ext uri="{FF2B5EF4-FFF2-40B4-BE49-F238E27FC236}">
                <a16:creationId xmlns:a16="http://schemas.microsoft.com/office/drawing/2014/main" id="{CF081308-9F92-CD77-AE48-9FE30EEE4F32}"/>
              </a:ext>
            </a:extLst>
          </p:cNvPr>
          <p:cNvSpPr/>
          <p:nvPr/>
        </p:nvSpPr>
        <p:spPr>
          <a:xfrm>
            <a:off x="0" y="360067"/>
            <a:ext cx="412750" cy="388620"/>
          </a:xfrm>
          <a:custGeom>
            <a:avLst/>
            <a:gdLst/>
            <a:ahLst/>
            <a:cxnLst/>
            <a:rect l="l" t="t" r="r" b="b"/>
            <a:pathLst>
              <a:path w="412750" h="388620">
                <a:moveTo>
                  <a:pt x="412499" y="388499"/>
                </a:moveTo>
                <a:lnTo>
                  <a:pt x="0" y="388499"/>
                </a:lnTo>
                <a:lnTo>
                  <a:pt x="0" y="0"/>
                </a:lnTo>
                <a:lnTo>
                  <a:pt x="412499" y="0"/>
                </a:lnTo>
                <a:lnTo>
                  <a:pt x="412499" y="388499"/>
                </a:lnTo>
                <a:close/>
              </a:path>
            </a:pathLst>
          </a:custGeom>
          <a:solidFill>
            <a:srgbClr val="007A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">
            <a:extLst>
              <a:ext uri="{FF2B5EF4-FFF2-40B4-BE49-F238E27FC236}">
                <a16:creationId xmlns:a16="http://schemas.microsoft.com/office/drawing/2014/main" id="{39CE470D-9307-983E-4697-5AA08A419C65}"/>
              </a:ext>
            </a:extLst>
          </p:cNvPr>
          <p:cNvSpPr/>
          <p:nvPr/>
        </p:nvSpPr>
        <p:spPr>
          <a:xfrm>
            <a:off x="3656" y="1114602"/>
            <a:ext cx="2761121" cy="95885"/>
          </a:xfrm>
          <a:custGeom>
            <a:avLst/>
            <a:gdLst/>
            <a:ahLst/>
            <a:cxnLst/>
            <a:rect l="l" t="t" r="r" b="b"/>
            <a:pathLst>
              <a:path w="3790315" h="95884">
                <a:moveTo>
                  <a:pt x="3789705" y="95555"/>
                </a:moveTo>
                <a:lnTo>
                  <a:pt x="0" y="95555"/>
                </a:lnTo>
                <a:lnTo>
                  <a:pt x="0" y="0"/>
                </a:lnTo>
                <a:lnTo>
                  <a:pt x="3789705" y="0"/>
                </a:lnTo>
                <a:lnTo>
                  <a:pt x="3789705" y="95555"/>
                </a:lnTo>
                <a:close/>
              </a:path>
            </a:pathLst>
          </a:custGeom>
          <a:solidFill>
            <a:srgbClr val="189100"/>
          </a:solidFill>
        </p:spPr>
        <p:txBody>
          <a:bodyPr wrap="square" lIns="0" tIns="0" rIns="0" bIns="0" rtlCol="0" anchor="t"/>
          <a:lstStyle/>
          <a:p>
            <a:endParaRPr lang="pt-PT">
              <a:solidFill>
                <a:srgbClr val="189100"/>
              </a:solidFill>
              <a:highlight>
                <a:srgbClr val="FFFF00"/>
              </a:highlight>
              <a:cs typeface="Calibri"/>
            </a:endParaRPr>
          </a:p>
        </p:txBody>
      </p:sp>
      <p:sp>
        <p:nvSpPr>
          <p:cNvPr id="25" name="object 2">
            <a:extLst>
              <a:ext uri="{FF2B5EF4-FFF2-40B4-BE49-F238E27FC236}">
                <a16:creationId xmlns:a16="http://schemas.microsoft.com/office/drawing/2014/main" id="{FA7CD552-D84E-51E0-AACC-95A6F895A653}"/>
              </a:ext>
            </a:extLst>
          </p:cNvPr>
          <p:cNvSpPr/>
          <p:nvPr/>
        </p:nvSpPr>
        <p:spPr>
          <a:xfrm>
            <a:off x="2764669" y="1114602"/>
            <a:ext cx="2761121" cy="95885"/>
          </a:xfrm>
          <a:custGeom>
            <a:avLst/>
            <a:gdLst/>
            <a:ahLst/>
            <a:cxnLst/>
            <a:rect l="l" t="t" r="r" b="b"/>
            <a:pathLst>
              <a:path w="3790315" h="95884">
                <a:moveTo>
                  <a:pt x="3789705" y="95555"/>
                </a:moveTo>
                <a:lnTo>
                  <a:pt x="0" y="95555"/>
                </a:lnTo>
                <a:lnTo>
                  <a:pt x="0" y="0"/>
                </a:lnTo>
                <a:lnTo>
                  <a:pt x="3789705" y="0"/>
                </a:lnTo>
                <a:lnTo>
                  <a:pt x="3789705" y="9555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3C739690-A5F0-A760-65AD-DD296500E338}"/>
              </a:ext>
            </a:extLst>
          </p:cNvPr>
          <p:cNvSpPr/>
          <p:nvPr/>
        </p:nvSpPr>
        <p:spPr>
          <a:xfrm>
            <a:off x="5525681" y="1114601"/>
            <a:ext cx="2761121" cy="95885"/>
          </a:xfrm>
          <a:custGeom>
            <a:avLst/>
            <a:gdLst/>
            <a:ahLst/>
            <a:cxnLst/>
            <a:rect l="l" t="t" r="r" b="b"/>
            <a:pathLst>
              <a:path w="3790315" h="95884">
                <a:moveTo>
                  <a:pt x="3789705" y="95555"/>
                </a:moveTo>
                <a:lnTo>
                  <a:pt x="0" y="95555"/>
                </a:lnTo>
                <a:lnTo>
                  <a:pt x="0" y="0"/>
                </a:lnTo>
                <a:lnTo>
                  <a:pt x="3789705" y="0"/>
                </a:lnTo>
                <a:lnTo>
                  <a:pt x="3789705" y="95555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3">
            <a:extLst>
              <a:ext uri="{FF2B5EF4-FFF2-40B4-BE49-F238E27FC236}">
                <a16:creationId xmlns:a16="http://schemas.microsoft.com/office/drawing/2014/main" id="{854390A2-CCD7-B71A-8449-91B266266A6B}"/>
              </a:ext>
            </a:extLst>
          </p:cNvPr>
          <p:cNvGrpSpPr/>
          <p:nvPr/>
        </p:nvGrpSpPr>
        <p:grpSpPr>
          <a:xfrm>
            <a:off x="11970539" y="64"/>
            <a:ext cx="221615" cy="1829064"/>
            <a:chOff x="11970539" y="64"/>
            <a:chExt cx="221615" cy="1829064"/>
          </a:xfrm>
        </p:grpSpPr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0A28AD6F-0B36-4358-EAFB-37E400CFC0D8}"/>
                </a:ext>
              </a:extLst>
            </p:cNvPr>
            <p:cNvSpPr/>
            <p:nvPr/>
          </p:nvSpPr>
          <p:spPr>
            <a:xfrm>
              <a:off x="11970539" y="616574"/>
              <a:ext cx="221615" cy="596265"/>
            </a:xfrm>
            <a:custGeom>
              <a:avLst/>
              <a:gdLst/>
              <a:ahLst/>
              <a:cxnLst/>
              <a:rect l="l" t="t" r="r" b="b"/>
              <a:pathLst>
                <a:path w="221615" h="596265">
                  <a:moveTo>
                    <a:pt x="0" y="596040"/>
                  </a:moveTo>
                  <a:lnTo>
                    <a:pt x="221488" y="596040"/>
                  </a:lnTo>
                  <a:lnTo>
                    <a:pt x="221488" y="0"/>
                  </a:lnTo>
                  <a:lnTo>
                    <a:pt x="0" y="0"/>
                  </a:lnTo>
                  <a:lnTo>
                    <a:pt x="0" y="596040"/>
                  </a:lnTo>
                  <a:close/>
                </a:path>
              </a:pathLst>
            </a:custGeom>
            <a:solidFill>
              <a:srgbClr val="ED31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6701B89E-3950-3FC7-2E0B-FDDD1FD70524}"/>
                </a:ext>
              </a:extLst>
            </p:cNvPr>
            <p:cNvSpPr/>
            <p:nvPr/>
          </p:nvSpPr>
          <p:spPr>
            <a:xfrm>
              <a:off x="11970539" y="1212543"/>
              <a:ext cx="221615" cy="616585"/>
            </a:xfrm>
            <a:custGeom>
              <a:avLst/>
              <a:gdLst/>
              <a:ahLst/>
              <a:cxnLst/>
              <a:rect l="l" t="t" r="r" b="b"/>
              <a:pathLst>
                <a:path w="221615" h="616585">
                  <a:moveTo>
                    <a:pt x="221488" y="616509"/>
                  </a:moveTo>
                  <a:lnTo>
                    <a:pt x="0" y="616509"/>
                  </a:lnTo>
                  <a:lnTo>
                    <a:pt x="0" y="0"/>
                  </a:lnTo>
                  <a:lnTo>
                    <a:pt x="221488" y="0"/>
                  </a:lnTo>
                  <a:lnTo>
                    <a:pt x="221488" y="616509"/>
                  </a:lnTo>
                  <a:close/>
                </a:path>
              </a:pathLst>
            </a:custGeom>
            <a:solidFill>
              <a:srgbClr val="FFDD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id="{A90AC62E-2F7C-D1A6-9BB2-2363A8AFA1C4}"/>
                </a:ext>
              </a:extLst>
            </p:cNvPr>
            <p:cNvSpPr/>
            <p:nvPr/>
          </p:nvSpPr>
          <p:spPr>
            <a:xfrm>
              <a:off x="11970539" y="64"/>
              <a:ext cx="221615" cy="616585"/>
            </a:xfrm>
            <a:custGeom>
              <a:avLst/>
              <a:gdLst/>
              <a:ahLst/>
              <a:cxnLst/>
              <a:rect l="l" t="t" r="r" b="b"/>
              <a:pathLst>
                <a:path w="221615" h="616585">
                  <a:moveTo>
                    <a:pt x="221488" y="616509"/>
                  </a:moveTo>
                  <a:lnTo>
                    <a:pt x="0" y="616509"/>
                  </a:lnTo>
                  <a:lnTo>
                    <a:pt x="0" y="0"/>
                  </a:lnTo>
                  <a:lnTo>
                    <a:pt x="221488" y="0"/>
                  </a:lnTo>
                  <a:lnTo>
                    <a:pt x="221488" y="616509"/>
                  </a:lnTo>
                  <a:close/>
                </a:path>
              </a:pathLst>
            </a:custGeom>
            <a:solidFill>
              <a:srgbClr val="008F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D0745A6A-FEF9-87CD-A269-5AD9596DA9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6017" y="1432268"/>
            <a:ext cx="4388767" cy="5170646"/>
          </a:xfrm>
        </p:spPr>
        <p:txBody>
          <a:bodyPr wrap="square" lIns="0" tIns="0" rIns="0" bIns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pt-PT" sz="2400" b="1">
                <a:latin typeface="+mn-lt"/>
                <a:ea typeface="+mn-lt"/>
                <a:cs typeface="+mn-lt"/>
              </a:rPr>
              <a:t>SIGH HOSPIDATA</a:t>
            </a:r>
            <a:r>
              <a:rPr lang="pt-PT" sz="2400">
                <a:latin typeface="+mn-lt"/>
                <a:ea typeface="+mn-lt"/>
                <a:cs typeface="+mn-lt"/>
              </a:rPr>
              <a:t> – Hospital de Canguçu</a:t>
            </a:r>
            <a:endParaRPr lang="pt-PT" sz="2400">
              <a:latin typeface="Calibri"/>
              <a:ea typeface="Roboto"/>
              <a:cs typeface="+mn-lt"/>
            </a:endParaRPr>
          </a:p>
          <a:p>
            <a:pPr marL="342900" indent="-342900" algn="just">
              <a:buFont typeface="Arial"/>
              <a:buChar char="•"/>
            </a:pPr>
            <a:endParaRPr lang="pt-PT" sz="2400">
              <a:latin typeface="Calibri"/>
              <a:ea typeface="Roboto"/>
              <a:cs typeface="Calibri"/>
            </a:endParaRPr>
          </a:p>
          <a:p>
            <a:pPr marL="342900" indent="-342900" algn="just">
              <a:buFont typeface="Arial"/>
              <a:buChar char="•"/>
            </a:pPr>
            <a:r>
              <a:rPr lang="pt-PT" sz="2400" b="1">
                <a:latin typeface="Calibri"/>
                <a:ea typeface="Roboto"/>
                <a:cs typeface="Calibri"/>
              </a:rPr>
              <a:t>SALUX</a:t>
            </a:r>
            <a:r>
              <a:rPr lang="pt-PT" sz="2400">
                <a:latin typeface="Calibri"/>
                <a:ea typeface="Roboto"/>
                <a:cs typeface="Calibri"/>
              </a:rPr>
              <a:t> – Hospital de Faxinal do Soturno (parcial)</a:t>
            </a:r>
          </a:p>
          <a:p>
            <a:pPr marL="342900" indent="-342900" algn="just">
              <a:buFont typeface="Arial"/>
              <a:buChar char="•"/>
            </a:pPr>
            <a:endParaRPr lang="pt-PT" sz="2400">
              <a:latin typeface="Calibri"/>
              <a:ea typeface="Roboto"/>
              <a:cs typeface="Calibri"/>
            </a:endParaRPr>
          </a:p>
          <a:p>
            <a:pPr marL="342900" indent="-342900" algn="just">
              <a:buFont typeface="Arial"/>
              <a:buChar char="•"/>
            </a:pPr>
            <a:r>
              <a:rPr lang="pt-PT" sz="2400" b="1">
                <a:latin typeface="Calibri"/>
                <a:ea typeface="Roboto"/>
                <a:cs typeface="Calibri"/>
              </a:rPr>
              <a:t>TASY</a:t>
            </a:r>
            <a:r>
              <a:rPr lang="pt-PT" sz="2400">
                <a:latin typeface="Calibri"/>
                <a:ea typeface="Roboto"/>
                <a:cs typeface="Calibri"/>
              </a:rPr>
              <a:t> – Hospital de Garibaldi (parcial) e Passo Fundo</a:t>
            </a:r>
          </a:p>
          <a:p>
            <a:pPr marL="342900" indent="-342900" algn="just">
              <a:buFont typeface="Arial"/>
              <a:buChar char="•"/>
            </a:pPr>
            <a:endParaRPr lang="pt-PT" sz="2400">
              <a:latin typeface="Calibri"/>
              <a:ea typeface="Roboto"/>
              <a:cs typeface="Calibri"/>
            </a:endParaRPr>
          </a:p>
          <a:p>
            <a:pPr marL="342900" indent="-342900" algn="just">
              <a:buFont typeface="Arial"/>
              <a:buChar char="•"/>
            </a:pPr>
            <a:r>
              <a:rPr lang="pt-PT" sz="2400" b="1">
                <a:latin typeface="Calibri"/>
                <a:ea typeface="Roboto"/>
                <a:cs typeface="Calibri"/>
              </a:rPr>
              <a:t>JME</a:t>
            </a:r>
            <a:r>
              <a:rPr lang="pt-PT" sz="2400">
                <a:latin typeface="Calibri"/>
                <a:ea typeface="Roboto"/>
                <a:cs typeface="Calibri"/>
              </a:rPr>
              <a:t> – Hospital de Sapiranga, Hospital de Portão e Hospital de Farroupilha</a:t>
            </a:r>
          </a:p>
          <a:p>
            <a:pPr marL="342900" indent="-342900" algn="just">
              <a:buFont typeface="Arial"/>
              <a:buChar char="•"/>
            </a:pPr>
            <a:endParaRPr lang="pt-PT" sz="2400">
              <a:latin typeface="Calibri"/>
              <a:ea typeface="Roboto"/>
              <a:cs typeface="Calibri"/>
            </a:endParaRPr>
          </a:p>
          <a:p>
            <a:pPr marL="342900" indent="-342900" algn="just">
              <a:buFont typeface="Arial"/>
              <a:buChar char="•"/>
            </a:pPr>
            <a:r>
              <a:rPr lang="pt-PT" sz="2400" b="1">
                <a:latin typeface="Calibri"/>
                <a:ea typeface="Roboto"/>
                <a:cs typeface="Calibri"/>
              </a:rPr>
              <a:t>AGHU</a:t>
            </a:r>
            <a:r>
              <a:rPr lang="pt-PT" sz="2400">
                <a:latin typeface="Calibri"/>
                <a:ea typeface="Roboto"/>
                <a:cs typeface="Calibri"/>
              </a:rPr>
              <a:t> – Hospital Miguel </a:t>
            </a:r>
            <a:r>
              <a:rPr lang="pt-PT" sz="2400" err="1">
                <a:latin typeface="Calibri"/>
                <a:ea typeface="Roboto"/>
                <a:cs typeface="Calibri"/>
              </a:rPr>
              <a:t>Riet</a:t>
            </a:r>
            <a:endParaRPr lang="pt-PT" sz="2400">
              <a:latin typeface="Calibri"/>
              <a:ea typeface="Roboto"/>
              <a:cs typeface="Calibri"/>
            </a:endParaRPr>
          </a:p>
        </p:txBody>
      </p:sp>
      <p:pic>
        <p:nvPicPr>
          <p:cNvPr id="2" name="Imagem 7" descr="Uma imagem com texto, mapa&#10;&#10;Descrição gerada automaticamente">
            <a:extLst>
              <a:ext uri="{FF2B5EF4-FFF2-40B4-BE49-F238E27FC236}">
                <a16:creationId xmlns:a16="http://schemas.microsoft.com/office/drawing/2014/main" id="{23ABA88B-54CC-B0BF-6633-E2CA54705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4775" y="1515082"/>
            <a:ext cx="7131082" cy="486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256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ítulo 1">
            <a:extLst>
              <a:ext uri="{FF2B5EF4-FFF2-40B4-BE49-F238E27FC236}">
                <a16:creationId xmlns:a16="http://schemas.microsoft.com/office/drawing/2014/main" id="{AFEC3408-9677-6340-50E5-61CCE2C55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856" y="280825"/>
            <a:ext cx="9344240" cy="553998"/>
          </a:xfrm>
        </p:spPr>
        <p:txBody>
          <a:bodyPr wrap="square" lIns="0" tIns="0" rIns="0" bIns="0" anchor="t">
            <a:spAutoFit/>
          </a:bodyPr>
          <a:lstStyle/>
          <a:p>
            <a:r>
              <a:rPr lang="pt-PT" sz="3600">
                <a:ea typeface="Roboto"/>
              </a:rPr>
              <a:t>Serviços de Integração Prioritários - GERINT</a:t>
            </a:r>
            <a:endParaRPr lang="pt-PT"/>
          </a:p>
        </p:txBody>
      </p:sp>
      <p:sp>
        <p:nvSpPr>
          <p:cNvPr id="19" name="Marcador de Posição do Texto 2">
            <a:extLst>
              <a:ext uri="{FF2B5EF4-FFF2-40B4-BE49-F238E27FC236}">
                <a16:creationId xmlns:a16="http://schemas.microsoft.com/office/drawing/2014/main" id="{1605E033-8848-D458-2EDC-649437906D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350" y="1639231"/>
            <a:ext cx="8158480" cy="4801314"/>
          </a:xfrm>
        </p:spPr>
        <p:txBody>
          <a:bodyPr wrap="square" lIns="0" tIns="0" rIns="0" bIns="0" anchor="t">
            <a:spAutoFit/>
          </a:bodyPr>
          <a:lstStyle/>
          <a:p>
            <a:pPr algn="just"/>
            <a:r>
              <a:rPr lang="pt-PT" sz="2400">
                <a:ea typeface="Roboto"/>
              </a:rPr>
              <a:t>• </a:t>
            </a:r>
            <a:r>
              <a:rPr lang="pt-PT" sz="2400">
                <a:latin typeface="+mn-lt"/>
                <a:ea typeface="+mn-lt"/>
                <a:cs typeface="+mn-lt"/>
              </a:rPr>
              <a:t>2 Serviço de Bloqueio de Leito </a:t>
            </a:r>
            <a:endParaRPr lang="pt-PT" sz="2400" kern="1200" spc="-20">
              <a:solidFill>
                <a:srgbClr val="1E4BFC"/>
              </a:solidFill>
              <a:latin typeface="+mn-lt"/>
              <a:ea typeface="+mn-lt"/>
              <a:cs typeface="+mn-lt"/>
            </a:endParaRPr>
          </a:p>
          <a:p>
            <a:pPr algn="just"/>
            <a:r>
              <a:rPr lang="pt-PT" sz="2400">
                <a:latin typeface="Arial"/>
                <a:ea typeface="+mn-lt"/>
                <a:cs typeface="Arial"/>
              </a:rPr>
              <a:t>•</a:t>
            </a:r>
            <a:r>
              <a:rPr lang="pt-PT" sz="2400">
                <a:latin typeface="+mn-lt"/>
                <a:ea typeface="+mn-lt"/>
                <a:cs typeface="+mn-lt"/>
              </a:rPr>
              <a:t> 3 Serviço de Desbloqueio de Leito </a:t>
            </a:r>
            <a:endParaRPr lang="pt-PT" sz="2400">
              <a:ea typeface="Roboto"/>
            </a:endParaRPr>
          </a:p>
          <a:p>
            <a:pPr algn="just"/>
            <a:r>
              <a:rPr lang="pt-PT" sz="2400">
                <a:latin typeface="Arial"/>
                <a:ea typeface="+mn-lt"/>
                <a:cs typeface="Arial"/>
              </a:rPr>
              <a:t>•</a:t>
            </a:r>
            <a:r>
              <a:rPr lang="pt-PT" sz="2400">
                <a:latin typeface="+mn-lt"/>
                <a:ea typeface="+mn-lt"/>
                <a:cs typeface="+mn-lt"/>
              </a:rPr>
              <a:t> 4 Serviço de Internação </a:t>
            </a:r>
            <a:endParaRPr lang="pt-PT" sz="2400">
              <a:ea typeface="Roboto"/>
            </a:endParaRPr>
          </a:p>
          <a:p>
            <a:pPr algn="just"/>
            <a:r>
              <a:rPr lang="pt-PT" sz="2400">
                <a:latin typeface="Arial"/>
                <a:ea typeface="+mn-lt"/>
                <a:cs typeface="Arial"/>
              </a:rPr>
              <a:t>•</a:t>
            </a:r>
            <a:r>
              <a:rPr lang="pt-PT" sz="2400">
                <a:latin typeface="+mn-lt"/>
                <a:ea typeface="+mn-lt"/>
                <a:cs typeface="+mn-lt"/>
              </a:rPr>
              <a:t> 5 Serviço de Internação em um leito extra </a:t>
            </a:r>
            <a:endParaRPr lang="pt-PT" sz="2400">
              <a:ea typeface="Roboto"/>
            </a:endParaRPr>
          </a:p>
          <a:p>
            <a:pPr algn="just"/>
            <a:r>
              <a:rPr lang="pt-PT" sz="2400">
                <a:latin typeface="Arial"/>
                <a:ea typeface="+mn-lt"/>
                <a:cs typeface="Arial"/>
              </a:rPr>
              <a:t>•</a:t>
            </a:r>
            <a:r>
              <a:rPr lang="pt-PT" sz="2400">
                <a:latin typeface="+mn-lt"/>
                <a:ea typeface="+mn-lt"/>
                <a:cs typeface="+mn-lt"/>
              </a:rPr>
              <a:t> 6 Serviço de Liberação de Internação </a:t>
            </a:r>
            <a:endParaRPr lang="pt-PT" sz="2400">
              <a:ea typeface="Roboto"/>
            </a:endParaRPr>
          </a:p>
          <a:p>
            <a:pPr algn="just"/>
            <a:r>
              <a:rPr lang="pt-PT" sz="2400">
                <a:latin typeface="Arial"/>
                <a:ea typeface="+mn-lt"/>
                <a:cs typeface="Arial"/>
              </a:rPr>
              <a:t>•</a:t>
            </a:r>
            <a:r>
              <a:rPr lang="pt-PT" sz="2400">
                <a:latin typeface="+mn-lt"/>
                <a:ea typeface="+mn-lt"/>
                <a:cs typeface="+mn-lt"/>
              </a:rPr>
              <a:t> 7 Serviço de Transferência do Leito da Internação </a:t>
            </a:r>
            <a:endParaRPr lang="pt-PT" sz="2400">
              <a:ea typeface="Roboto"/>
            </a:endParaRPr>
          </a:p>
          <a:p>
            <a:pPr algn="just"/>
            <a:r>
              <a:rPr lang="pt-PT" sz="2400">
                <a:latin typeface="Arial"/>
                <a:ea typeface="+mn-lt"/>
                <a:cs typeface="Arial"/>
              </a:rPr>
              <a:t>•</a:t>
            </a:r>
            <a:r>
              <a:rPr lang="pt-PT" sz="2400">
                <a:latin typeface="+mn-lt"/>
                <a:ea typeface="+mn-lt"/>
                <a:cs typeface="+mn-lt"/>
              </a:rPr>
              <a:t> 8 Serviço de Reversão da Internação </a:t>
            </a:r>
            <a:endParaRPr lang="pt-PT" sz="2400">
              <a:ea typeface="Roboto"/>
            </a:endParaRPr>
          </a:p>
          <a:p>
            <a:pPr algn="just"/>
            <a:r>
              <a:rPr lang="pt-PT" sz="2400">
                <a:latin typeface="Arial"/>
                <a:ea typeface="+mn-lt"/>
                <a:cs typeface="Arial"/>
              </a:rPr>
              <a:t>•</a:t>
            </a:r>
            <a:r>
              <a:rPr lang="pt-PT" sz="2400">
                <a:latin typeface="+mn-lt"/>
                <a:ea typeface="+mn-lt"/>
                <a:cs typeface="+mn-lt"/>
              </a:rPr>
              <a:t> 9 Serviço de Reversão da Alta/Óbito</a:t>
            </a:r>
            <a:endParaRPr lang="pt-PT" sz="2400">
              <a:ea typeface="Roboto"/>
            </a:endParaRPr>
          </a:p>
          <a:p>
            <a:pPr algn="just"/>
            <a:r>
              <a:rPr lang="pt-PT" sz="2400">
                <a:latin typeface="Arial"/>
                <a:ea typeface="+mn-lt"/>
                <a:cs typeface="Arial"/>
              </a:rPr>
              <a:t>•</a:t>
            </a:r>
            <a:r>
              <a:rPr lang="pt-PT" sz="2400">
                <a:latin typeface="+mn-lt"/>
                <a:ea typeface="+mn-lt"/>
                <a:cs typeface="+mn-lt"/>
              </a:rPr>
              <a:t> 10 Serviço de Solicitação de Internação </a:t>
            </a:r>
            <a:endParaRPr lang="pt-PT" sz="2400">
              <a:ea typeface="Roboto"/>
            </a:endParaRPr>
          </a:p>
          <a:p>
            <a:pPr algn="just"/>
            <a:r>
              <a:rPr lang="pt-PT" sz="2400">
                <a:latin typeface="Arial"/>
                <a:ea typeface="+mn-lt"/>
                <a:cs typeface="Arial"/>
              </a:rPr>
              <a:t>•</a:t>
            </a:r>
            <a:r>
              <a:rPr lang="pt-PT" sz="2400">
                <a:latin typeface="+mn-lt"/>
                <a:ea typeface="+mn-lt"/>
                <a:cs typeface="+mn-lt"/>
              </a:rPr>
              <a:t> 11 Serviço de nova evolução do paciente </a:t>
            </a:r>
            <a:endParaRPr lang="pt-PT" sz="2400">
              <a:ea typeface="Roboto"/>
            </a:endParaRPr>
          </a:p>
          <a:p>
            <a:pPr algn="just"/>
            <a:r>
              <a:rPr lang="pt-PT" sz="2400">
                <a:latin typeface="Arial"/>
                <a:ea typeface="+mn-lt"/>
                <a:cs typeface="Arial"/>
              </a:rPr>
              <a:t>•</a:t>
            </a:r>
            <a:r>
              <a:rPr lang="pt-PT" sz="2400">
                <a:latin typeface="+mn-lt"/>
                <a:ea typeface="+mn-lt"/>
                <a:cs typeface="+mn-lt"/>
              </a:rPr>
              <a:t> 12 Serviço de permuta de leito</a:t>
            </a:r>
            <a:endParaRPr lang="pt-PT" sz="2400">
              <a:ea typeface="Roboto"/>
            </a:endParaRPr>
          </a:p>
          <a:p>
            <a:pPr algn="l"/>
            <a:endParaRPr lang="pt-PT" sz="2800">
              <a:ea typeface="Roboto"/>
            </a:endParaRPr>
          </a:p>
          <a:p>
            <a:endParaRPr lang="pt-PT">
              <a:ea typeface="Roboto"/>
            </a:endParaRPr>
          </a:p>
        </p:txBody>
      </p:sp>
      <p:sp>
        <p:nvSpPr>
          <p:cNvPr id="21" name="object 8">
            <a:extLst>
              <a:ext uri="{FF2B5EF4-FFF2-40B4-BE49-F238E27FC236}">
                <a16:creationId xmlns:a16="http://schemas.microsoft.com/office/drawing/2014/main" id="{CF081308-9F92-CD77-AE48-9FE30EEE4F32}"/>
              </a:ext>
            </a:extLst>
          </p:cNvPr>
          <p:cNvSpPr/>
          <p:nvPr/>
        </p:nvSpPr>
        <p:spPr>
          <a:xfrm>
            <a:off x="0" y="360067"/>
            <a:ext cx="412750" cy="388620"/>
          </a:xfrm>
          <a:custGeom>
            <a:avLst/>
            <a:gdLst/>
            <a:ahLst/>
            <a:cxnLst/>
            <a:rect l="l" t="t" r="r" b="b"/>
            <a:pathLst>
              <a:path w="412750" h="388620">
                <a:moveTo>
                  <a:pt x="412499" y="388499"/>
                </a:moveTo>
                <a:lnTo>
                  <a:pt x="0" y="388499"/>
                </a:lnTo>
                <a:lnTo>
                  <a:pt x="0" y="0"/>
                </a:lnTo>
                <a:lnTo>
                  <a:pt x="412499" y="0"/>
                </a:lnTo>
                <a:lnTo>
                  <a:pt x="412499" y="388499"/>
                </a:lnTo>
                <a:close/>
              </a:path>
            </a:pathLst>
          </a:custGeom>
          <a:solidFill>
            <a:srgbClr val="007A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">
            <a:extLst>
              <a:ext uri="{FF2B5EF4-FFF2-40B4-BE49-F238E27FC236}">
                <a16:creationId xmlns:a16="http://schemas.microsoft.com/office/drawing/2014/main" id="{39CE470D-9307-983E-4697-5AA08A419C65}"/>
              </a:ext>
            </a:extLst>
          </p:cNvPr>
          <p:cNvSpPr/>
          <p:nvPr/>
        </p:nvSpPr>
        <p:spPr>
          <a:xfrm>
            <a:off x="3656" y="1195284"/>
            <a:ext cx="2761121" cy="95885"/>
          </a:xfrm>
          <a:custGeom>
            <a:avLst/>
            <a:gdLst/>
            <a:ahLst/>
            <a:cxnLst/>
            <a:rect l="l" t="t" r="r" b="b"/>
            <a:pathLst>
              <a:path w="3790315" h="95884">
                <a:moveTo>
                  <a:pt x="3789705" y="95555"/>
                </a:moveTo>
                <a:lnTo>
                  <a:pt x="0" y="95555"/>
                </a:lnTo>
                <a:lnTo>
                  <a:pt x="0" y="0"/>
                </a:lnTo>
                <a:lnTo>
                  <a:pt x="3789705" y="0"/>
                </a:lnTo>
                <a:lnTo>
                  <a:pt x="3789705" y="95555"/>
                </a:lnTo>
                <a:close/>
              </a:path>
            </a:pathLst>
          </a:custGeom>
          <a:solidFill>
            <a:srgbClr val="189100"/>
          </a:solidFill>
        </p:spPr>
        <p:txBody>
          <a:bodyPr wrap="square" lIns="0" tIns="0" rIns="0" bIns="0" rtlCol="0" anchor="t"/>
          <a:lstStyle/>
          <a:p>
            <a:endParaRPr lang="pt-PT">
              <a:solidFill>
                <a:srgbClr val="189100"/>
              </a:solidFill>
              <a:highlight>
                <a:srgbClr val="FFFF00"/>
              </a:highlight>
              <a:cs typeface="Calibri"/>
            </a:endParaRPr>
          </a:p>
        </p:txBody>
      </p:sp>
      <p:sp>
        <p:nvSpPr>
          <p:cNvPr id="25" name="object 2">
            <a:extLst>
              <a:ext uri="{FF2B5EF4-FFF2-40B4-BE49-F238E27FC236}">
                <a16:creationId xmlns:a16="http://schemas.microsoft.com/office/drawing/2014/main" id="{FA7CD552-D84E-51E0-AACC-95A6F895A653}"/>
              </a:ext>
            </a:extLst>
          </p:cNvPr>
          <p:cNvSpPr/>
          <p:nvPr/>
        </p:nvSpPr>
        <p:spPr>
          <a:xfrm>
            <a:off x="2764669" y="1195284"/>
            <a:ext cx="2761121" cy="95885"/>
          </a:xfrm>
          <a:custGeom>
            <a:avLst/>
            <a:gdLst/>
            <a:ahLst/>
            <a:cxnLst/>
            <a:rect l="l" t="t" r="r" b="b"/>
            <a:pathLst>
              <a:path w="3790315" h="95884">
                <a:moveTo>
                  <a:pt x="3789705" y="95555"/>
                </a:moveTo>
                <a:lnTo>
                  <a:pt x="0" y="95555"/>
                </a:lnTo>
                <a:lnTo>
                  <a:pt x="0" y="0"/>
                </a:lnTo>
                <a:lnTo>
                  <a:pt x="3789705" y="0"/>
                </a:lnTo>
                <a:lnTo>
                  <a:pt x="3789705" y="9555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3C739690-A5F0-A760-65AD-DD296500E338}"/>
              </a:ext>
            </a:extLst>
          </p:cNvPr>
          <p:cNvSpPr/>
          <p:nvPr/>
        </p:nvSpPr>
        <p:spPr>
          <a:xfrm>
            <a:off x="5525681" y="1195283"/>
            <a:ext cx="2761121" cy="95885"/>
          </a:xfrm>
          <a:custGeom>
            <a:avLst/>
            <a:gdLst/>
            <a:ahLst/>
            <a:cxnLst/>
            <a:rect l="l" t="t" r="r" b="b"/>
            <a:pathLst>
              <a:path w="3790315" h="95884">
                <a:moveTo>
                  <a:pt x="3789705" y="95555"/>
                </a:moveTo>
                <a:lnTo>
                  <a:pt x="0" y="95555"/>
                </a:lnTo>
                <a:lnTo>
                  <a:pt x="0" y="0"/>
                </a:lnTo>
                <a:lnTo>
                  <a:pt x="3789705" y="0"/>
                </a:lnTo>
                <a:lnTo>
                  <a:pt x="3789705" y="95555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Agrupar 8">
            <a:extLst>
              <a:ext uri="{FF2B5EF4-FFF2-40B4-BE49-F238E27FC236}">
                <a16:creationId xmlns:a16="http://schemas.microsoft.com/office/drawing/2014/main" id="{ADDE50E4-6FD2-9771-F8FF-F9EF65014C30}"/>
              </a:ext>
            </a:extLst>
          </p:cNvPr>
          <p:cNvGrpSpPr/>
          <p:nvPr/>
        </p:nvGrpSpPr>
        <p:grpSpPr>
          <a:xfrm>
            <a:off x="7505008" y="2444930"/>
            <a:ext cx="4207435" cy="2937876"/>
            <a:chOff x="7853082" y="2877670"/>
            <a:chExt cx="3191435" cy="1658470"/>
          </a:xfrm>
        </p:grpSpPr>
        <p:sp>
          <p:nvSpPr>
            <p:cNvPr id="6" name="Retângulo: Cantos Arredondados 5">
              <a:extLst>
                <a:ext uri="{FF2B5EF4-FFF2-40B4-BE49-F238E27FC236}">
                  <a16:creationId xmlns:a16="http://schemas.microsoft.com/office/drawing/2014/main" id="{2F5FF5A2-444A-4608-B740-FE6671E37F3D}"/>
                </a:ext>
              </a:extLst>
            </p:cNvPr>
            <p:cNvSpPr/>
            <p:nvPr/>
          </p:nvSpPr>
          <p:spPr>
            <a:xfrm>
              <a:off x="7853082" y="2877670"/>
              <a:ext cx="3191435" cy="1658470"/>
            </a:xfrm>
            <a:prstGeom prst="roundRect">
              <a:avLst/>
            </a:prstGeom>
            <a:solidFill>
              <a:srgbClr val="189100"/>
            </a:solidFill>
            <a:ln>
              <a:solidFill>
                <a:srgbClr val="1891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sp>
          <p:nvSpPr>
            <p:cNvPr id="7" name="Retângulo: Cantos Arredondados 6">
              <a:extLst>
                <a:ext uri="{FF2B5EF4-FFF2-40B4-BE49-F238E27FC236}">
                  <a16:creationId xmlns:a16="http://schemas.microsoft.com/office/drawing/2014/main" id="{6BC72E23-74AE-8FB0-DAB3-07797626B5E7}"/>
                </a:ext>
              </a:extLst>
            </p:cNvPr>
            <p:cNvSpPr/>
            <p:nvPr/>
          </p:nvSpPr>
          <p:spPr>
            <a:xfrm>
              <a:off x="7933767" y="2967319"/>
              <a:ext cx="3039033" cy="1479174"/>
            </a:xfrm>
            <a:prstGeom prst="roundRect">
              <a:avLst/>
            </a:prstGeom>
            <a:solidFill>
              <a:srgbClr val="FF000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sp>
          <p:nvSpPr>
            <p:cNvPr id="8" name="Retângulo: Cantos Arredondados 7">
              <a:extLst>
                <a:ext uri="{FF2B5EF4-FFF2-40B4-BE49-F238E27FC236}">
                  <a16:creationId xmlns:a16="http://schemas.microsoft.com/office/drawing/2014/main" id="{BE3BC755-F31F-C397-77C9-08D3C1BE34F2}"/>
                </a:ext>
              </a:extLst>
            </p:cNvPr>
            <p:cNvSpPr/>
            <p:nvPr/>
          </p:nvSpPr>
          <p:spPr>
            <a:xfrm>
              <a:off x="8050306" y="3083859"/>
              <a:ext cx="2805952" cy="1252615"/>
            </a:xfrm>
            <a:prstGeom prst="roundRect">
              <a:avLst/>
            </a:prstGeom>
            <a:solidFill>
              <a:srgbClr val="FCF9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pt-PT" b="1">
                <a:solidFill>
                  <a:srgbClr val="176B06"/>
                </a:solidFill>
                <a:cs typeface="Calibri"/>
              </a:endParaRPr>
            </a:p>
            <a:p>
              <a:pPr algn="ctr"/>
              <a:r>
                <a:rPr lang="pt-PT" sz="1600" b="1">
                  <a:solidFill>
                    <a:srgbClr val="176B06"/>
                  </a:solidFill>
                  <a:cs typeface="Calibri"/>
                </a:rPr>
                <a:t>A INTEGRAÇÃO DEVE SER REALIZADA PARA TODOS OS TIPOS DE LEITOS, CONSIDERANDO TODOS OS SERVIÇOS DE INTEGRAÇÃO PRIORITÁRIOS. </a:t>
              </a:r>
            </a:p>
            <a:p>
              <a:pPr algn="ctr"/>
              <a:endParaRPr lang="pt-PT" sz="1600" b="1">
                <a:solidFill>
                  <a:srgbClr val="176B06"/>
                </a:solidFill>
                <a:cs typeface="Calibri"/>
              </a:endParaRPr>
            </a:p>
            <a:p>
              <a:pPr algn="ctr"/>
              <a:r>
                <a:rPr lang="pt-PT" sz="1600" b="1">
                  <a:solidFill>
                    <a:srgbClr val="176B06"/>
                  </a:solidFill>
                  <a:cs typeface="Calibri"/>
                </a:rPr>
                <a:t>NÃO EXISTE INTEGRAÇÃO PARA UM ÚNICO TIPO DE LEITO OU PARA UM ÚNICO SERVIÇO!!!</a:t>
              </a:r>
              <a:endParaRPr lang="pt-PT"/>
            </a:p>
            <a:p>
              <a:pPr algn="ctr"/>
              <a:endParaRPr lang="pt-PT">
                <a:cs typeface="Calibri"/>
              </a:endParaRPr>
            </a:p>
          </p:txBody>
        </p:sp>
      </p:grpSp>
      <p:grpSp>
        <p:nvGrpSpPr>
          <p:cNvPr id="14" name="object 3">
            <a:extLst>
              <a:ext uri="{FF2B5EF4-FFF2-40B4-BE49-F238E27FC236}">
                <a16:creationId xmlns:a16="http://schemas.microsoft.com/office/drawing/2014/main" id="{AB53D3FC-5783-42B5-7951-C9D3266861D8}"/>
              </a:ext>
            </a:extLst>
          </p:cNvPr>
          <p:cNvGrpSpPr/>
          <p:nvPr/>
        </p:nvGrpSpPr>
        <p:grpSpPr>
          <a:xfrm>
            <a:off x="11970539" y="64"/>
            <a:ext cx="221615" cy="1829064"/>
            <a:chOff x="11970539" y="64"/>
            <a:chExt cx="221615" cy="1829064"/>
          </a:xfrm>
        </p:grpSpPr>
        <p:sp>
          <p:nvSpPr>
            <p:cNvPr id="11" name="object 4">
              <a:extLst>
                <a:ext uri="{FF2B5EF4-FFF2-40B4-BE49-F238E27FC236}">
                  <a16:creationId xmlns:a16="http://schemas.microsoft.com/office/drawing/2014/main" id="{EC8B75C7-E96C-D48C-A299-9300B3660D5D}"/>
                </a:ext>
              </a:extLst>
            </p:cNvPr>
            <p:cNvSpPr/>
            <p:nvPr/>
          </p:nvSpPr>
          <p:spPr>
            <a:xfrm>
              <a:off x="11970539" y="616574"/>
              <a:ext cx="221615" cy="596265"/>
            </a:xfrm>
            <a:custGeom>
              <a:avLst/>
              <a:gdLst/>
              <a:ahLst/>
              <a:cxnLst/>
              <a:rect l="l" t="t" r="r" b="b"/>
              <a:pathLst>
                <a:path w="221615" h="596265">
                  <a:moveTo>
                    <a:pt x="0" y="596040"/>
                  </a:moveTo>
                  <a:lnTo>
                    <a:pt x="221488" y="596040"/>
                  </a:lnTo>
                  <a:lnTo>
                    <a:pt x="221488" y="0"/>
                  </a:lnTo>
                  <a:lnTo>
                    <a:pt x="0" y="0"/>
                  </a:lnTo>
                  <a:lnTo>
                    <a:pt x="0" y="596040"/>
                  </a:lnTo>
                  <a:close/>
                </a:path>
              </a:pathLst>
            </a:custGeom>
            <a:solidFill>
              <a:srgbClr val="ED31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5">
              <a:extLst>
                <a:ext uri="{FF2B5EF4-FFF2-40B4-BE49-F238E27FC236}">
                  <a16:creationId xmlns:a16="http://schemas.microsoft.com/office/drawing/2014/main" id="{C322D998-2273-B7FA-BCEC-9A04AF5EA05A}"/>
                </a:ext>
              </a:extLst>
            </p:cNvPr>
            <p:cNvSpPr/>
            <p:nvPr/>
          </p:nvSpPr>
          <p:spPr>
            <a:xfrm>
              <a:off x="11970539" y="1212543"/>
              <a:ext cx="221615" cy="616585"/>
            </a:xfrm>
            <a:custGeom>
              <a:avLst/>
              <a:gdLst/>
              <a:ahLst/>
              <a:cxnLst/>
              <a:rect l="l" t="t" r="r" b="b"/>
              <a:pathLst>
                <a:path w="221615" h="616585">
                  <a:moveTo>
                    <a:pt x="221488" y="616509"/>
                  </a:moveTo>
                  <a:lnTo>
                    <a:pt x="0" y="616509"/>
                  </a:lnTo>
                  <a:lnTo>
                    <a:pt x="0" y="0"/>
                  </a:lnTo>
                  <a:lnTo>
                    <a:pt x="221488" y="0"/>
                  </a:lnTo>
                  <a:lnTo>
                    <a:pt x="221488" y="616509"/>
                  </a:lnTo>
                  <a:close/>
                </a:path>
              </a:pathLst>
            </a:custGeom>
            <a:solidFill>
              <a:srgbClr val="FFDD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6">
              <a:extLst>
                <a:ext uri="{FF2B5EF4-FFF2-40B4-BE49-F238E27FC236}">
                  <a16:creationId xmlns:a16="http://schemas.microsoft.com/office/drawing/2014/main" id="{EB113FF7-5A9F-655C-0A46-DAA3726E4B52}"/>
                </a:ext>
              </a:extLst>
            </p:cNvPr>
            <p:cNvSpPr/>
            <p:nvPr/>
          </p:nvSpPr>
          <p:spPr>
            <a:xfrm>
              <a:off x="11970539" y="64"/>
              <a:ext cx="221615" cy="616585"/>
            </a:xfrm>
            <a:custGeom>
              <a:avLst/>
              <a:gdLst/>
              <a:ahLst/>
              <a:cxnLst/>
              <a:rect l="l" t="t" r="r" b="b"/>
              <a:pathLst>
                <a:path w="221615" h="616585">
                  <a:moveTo>
                    <a:pt x="221488" y="616509"/>
                  </a:moveTo>
                  <a:lnTo>
                    <a:pt x="0" y="616509"/>
                  </a:lnTo>
                  <a:lnTo>
                    <a:pt x="0" y="0"/>
                  </a:lnTo>
                  <a:lnTo>
                    <a:pt x="221488" y="0"/>
                  </a:lnTo>
                  <a:lnTo>
                    <a:pt x="221488" y="616509"/>
                  </a:lnTo>
                  <a:close/>
                </a:path>
              </a:pathLst>
            </a:custGeom>
            <a:solidFill>
              <a:srgbClr val="008F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165234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AF7432-C205-A2D8-98E5-A30584693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868" y="280825"/>
            <a:ext cx="7425793" cy="553998"/>
          </a:xfrm>
        </p:spPr>
        <p:txBody>
          <a:bodyPr wrap="square" lIns="0" tIns="0" rIns="0" bIns="0" anchor="t">
            <a:spAutoFit/>
          </a:bodyPr>
          <a:lstStyle/>
          <a:p>
            <a:r>
              <a:rPr lang="pt-PT" sz="3600">
                <a:ea typeface="Roboto"/>
              </a:rPr>
              <a:t>Contatos</a:t>
            </a:r>
            <a:endParaRPr lang="pt-PT"/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71AAA289-C117-8B31-5DAC-C552211397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503" y="1567513"/>
            <a:ext cx="10847891" cy="4862870"/>
          </a:xfrm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pt-PT" sz="2800">
                <a:ea typeface="Roboto"/>
              </a:rPr>
              <a:t>• </a:t>
            </a:r>
            <a:r>
              <a:rPr lang="pt-PT" sz="2400" kern="1200" spc="-20">
                <a:latin typeface="+mn-lt"/>
                <a:ea typeface="+mn-lt"/>
                <a:cs typeface="+mn-lt"/>
              </a:rPr>
              <a:t>E-mail: </a:t>
            </a:r>
            <a:r>
              <a:rPr lang="pt-PT" sz="2400" kern="1200" spc="-20">
                <a:solidFill>
                  <a:srgbClr val="1E4BFC"/>
                </a:solidFill>
                <a:latin typeface="+mn-lt"/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cadastro-operadores@saude.rs.gov.br</a:t>
            </a:r>
            <a:endParaRPr lang="pt-PT" sz="2400" kern="1200" spc="-20">
              <a:solidFill>
                <a:srgbClr val="1E4BFC"/>
              </a:solidFill>
              <a:latin typeface="+mn-lt"/>
              <a:ea typeface="+mn-lt"/>
              <a:cs typeface="+mn-lt"/>
            </a:endParaRPr>
          </a:p>
          <a:p>
            <a:pPr algn="l"/>
            <a:endParaRPr lang="pt-PT" sz="2400" kern="1200" spc="-20">
              <a:solidFill>
                <a:srgbClr val="1E4BFC"/>
              </a:solidFill>
              <a:latin typeface="+mn-lt"/>
              <a:ea typeface="+mn-lt"/>
              <a:cs typeface="+mn-lt"/>
            </a:endParaRPr>
          </a:p>
          <a:p>
            <a:pPr algn="l"/>
            <a:r>
              <a:rPr lang="pt-PT" sz="2400" kern="1200" spc="-20">
                <a:latin typeface="+mn-lt"/>
                <a:ea typeface="+mn-lt"/>
                <a:cs typeface="+mn-lt"/>
              </a:rPr>
              <a:t>• Telefone: (51) 3320-0181</a:t>
            </a:r>
          </a:p>
          <a:p>
            <a:pPr algn="l"/>
            <a:endParaRPr lang="pt-PT" sz="2400" kern="1200" spc="-20" dirty="0">
              <a:latin typeface="Calibri"/>
              <a:ea typeface="Calibri"/>
              <a:cs typeface="Calibri"/>
            </a:endParaRPr>
          </a:p>
          <a:p>
            <a:pPr algn="l"/>
            <a:r>
              <a:rPr lang="pt-PT" sz="2400" kern="1200" spc="-20">
                <a:latin typeface="+mn-lt"/>
                <a:ea typeface="+mn-lt"/>
                <a:cs typeface="+mn-lt"/>
              </a:rPr>
              <a:t>• WhatsApp: (51) 98159-8295</a:t>
            </a:r>
          </a:p>
          <a:p>
            <a:pPr algn="l"/>
            <a:endParaRPr lang="pt-PT" sz="2400" kern="1200" spc="-20" dirty="0">
              <a:latin typeface="+mn-lt"/>
              <a:ea typeface="+mn-lt"/>
              <a:cs typeface="+mn-lt"/>
            </a:endParaRPr>
          </a:p>
          <a:p>
            <a:pPr marL="171450" indent="-171450" algn="l">
              <a:buFont typeface="Arial"/>
              <a:buChar char="•"/>
            </a:pPr>
            <a:r>
              <a:rPr lang="pt-PT" sz="2400" kern="1200" spc="-20" dirty="0">
                <a:latin typeface="+mn-lt"/>
                <a:ea typeface="+mn-lt"/>
                <a:cs typeface="+mn-lt"/>
              </a:rPr>
              <a:t>Fórum</a:t>
            </a:r>
            <a:r>
              <a:rPr lang="pt-PT" sz="2400" kern="1200" spc="-20" dirty="0">
                <a:latin typeface="Calibri"/>
                <a:ea typeface="Calibri"/>
                <a:cs typeface="Calibri"/>
              </a:rPr>
              <a:t> Integração </a:t>
            </a:r>
            <a:r>
              <a:rPr lang="pt-PT" sz="2400" kern="1200" spc="-20" dirty="0" err="1">
                <a:latin typeface="Calibri"/>
                <a:ea typeface="Calibri"/>
                <a:cs typeface="Calibri"/>
              </a:rPr>
              <a:t>Gerint</a:t>
            </a:r>
            <a:r>
              <a:rPr lang="pt-PT" sz="2400" kern="1200" spc="-20" dirty="0">
                <a:latin typeface="Calibri"/>
                <a:ea typeface="Calibri"/>
                <a:cs typeface="Calibri"/>
              </a:rPr>
              <a:t> e </a:t>
            </a:r>
            <a:r>
              <a:rPr lang="pt-PT" sz="2400" kern="1200" spc="-20" dirty="0" err="1">
                <a:latin typeface="Calibri"/>
                <a:ea typeface="Calibri"/>
                <a:cs typeface="Calibri"/>
              </a:rPr>
              <a:t>Gercon</a:t>
            </a:r>
            <a:r>
              <a:rPr lang="pt-PT" sz="2400" kern="1200" spc="-20" dirty="0">
                <a:latin typeface="Calibri"/>
                <a:ea typeface="Calibri"/>
                <a:cs typeface="Calibri"/>
              </a:rPr>
              <a:t>: </a:t>
            </a:r>
            <a:r>
              <a:rPr lang="pt-PT" sz="2400" kern="1200" spc="-20" dirty="0">
                <a:latin typeface="Calibri"/>
                <a:ea typeface="Roboto"/>
                <a:hlinkClick r:id="rId3"/>
              </a:rPr>
              <a:t>https://ti.saude.rs.gov.br/forum/</a:t>
            </a:r>
            <a:endParaRPr lang="pt-PT" sz="2400">
              <a:latin typeface="Calibri"/>
              <a:ea typeface="Roboto"/>
            </a:endParaRPr>
          </a:p>
          <a:p>
            <a:pPr algn="l"/>
            <a:endParaRPr lang="pt-PT" sz="2400" kern="1200" spc="-20" dirty="0">
              <a:latin typeface="Calibri"/>
              <a:ea typeface="Calibri"/>
              <a:cs typeface="Calibri"/>
            </a:endParaRPr>
          </a:p>
          <a:p>
            <a:pPr marL="171450" indent="-171450" algn="l">
              <a:buFont typeface="Arial"/>
              <a:buChar char="•"/>
            </a:pPr>
            <a:r>
              <a:rPr lang="pt-PT" sz="2400" kern="1200" spc="-20" dirty="0">
                <a:latin typeface="Calibri"/>
                <a:ea typeface="Calibri"/>
                <a:cs typeface="Calibri"/>
              </a:rPr>
              <a:t>Vídeo de Simulação da Integração dos Serviços: </a:t>
            </a:r>
            <a:r>
              <a:rPr lang="pt-PT" sz="2400" kern="1200" spc="-20" dirty="0">
                <a:latin typeface="Calibri"/>
                <a:ea typeface="Roboto"/>
                <a:hlinkClick r:id="rId4"/>
              </a:rPr>
              <a:t>https://www.youtube.com/watch?v=V6GazV7X6iY</a:t>
            </a:r>
          </a:p>
          <a:p>
            <a:pPr marL="171450" indent="-171450" algn="l">
              <a:buFont typeface="Arial"/>
              <a:buChar char="•"/>
            </a:pPr>
            <a:endParaRPr lang="pt-PT" sz="2400" kern="1200" spc="-20" dirty="0">
              <a:latin typeface="Calibri"/>
              <a:ea typeface="Calibri"/>
              <a:cs typeface="Calibri"/>
            </a:endParaRPr>
          </a:p>
          <a:p>
            <a:pPr marL="171450" indent="-171450" algn="l">
              <a:buFont typeface="Arial"/>
              <a:buChar char="•"/>
            </a:pPr>
            <a:r>
              <a:rPr lang="pt-PT" sz="2400" kern="1200" spc="-20" dirty="0">
                <a:latin typeface="Calibri"/>
                <a:ea typeface="Calibri"/>
                <a:cs typeface="Calibri"/>
              </a:rPr>
              <a:t>Painel de Acompanhamento da Integração:  </a:t>
            </a:r>
            <a:r>
              <a:rPr lang="pt-PT" sz="2400" kern="1200" spc="-20" dirty="0">
                <a:latin typeface="Calibri"/>
                <a:ea typeface="Roboto"/>
                <a:hlinkClick r:id="rId5"/>
              </a:rPr>
              <a:t>https://ti.saude.rs.gov.br/monitoramento_integracao_gerint_gercon/</a:t>
            </a:r>
            <a:endParaRPr lang="pt-PT" sz="2400" kern="1200" spc="-20" dirty="0">
              <a:latin typeface="Calibri"/>
              <a:ea typeface="Calibri"/>
              <a:cs typeface="Calibri"/>
            </a:endParaRPr>
          </a:p>
        </p:txBody>
      </p:sp>
      <p:grpSp>
        <p:nvGrpSpPr>
          <p:cNvPr id="8" name="object 3">
            <a:extLst>
              <a:ext uri="{FF2B5EF4-FFF2-40B4-BE49-F238E27FC236}">
                <a16:creationId xmlns:a16="http://schemas.microsoft.com/office/drawing/2014/main" id="{20557CE0-26ED-F229-A45B-1E7DE964F2BE}"/>
              </a:ext>
            </a:extLst>
          </p:cNvPr>
          <p:cNvGrpSpPr/>
          <p:nvPr/>
        </p:nvGrpSpPr>
        <p:grpSpPr>
          <a:xfrm>
            <a:off x="11970539" y="64"/>
            <a:ext cx="221615" cy="1829064"/>
            <a:chOff x="11970539" y="64"/>
            <a:chExt cx="221615" cy="1829064"/>
          </a:xfrm>
        </p:grpSpPr>
        <p:sp>
          <p:nvSpPr>
            <p:cNvPr id="5" name="object 4">
              <a:extLst>
                <a:ext uri="{FF2B5EF4-FFF2-40B4-BE49-F238E27FC236}">
                  <a16:creationId xmlns:a16="http://schemas.microsoft.com/office/drawing/2014/main" id="{23D7C417-0BA5-830D-94D3-8D9611965D34}"/>
                </a:ext>
              </a:extLst>
            </p:cNvPr>
            <p:cNvSpPr/>
            <p:nvPr/>
          </p:nvSpPr>
          <p:spPr>
            <a:xfrm>
              <a:off x="11970539" y="616574"/>
              <a:ext cx="221615" cy="596265"/>
            </a:xfrm>
            <a:custGeom>
              <a:avLst/>
              <a:gdLst/>
              <a:ahLst/>
              <a:cxnLst/>
              <a:rect l="l" t="t" r="r" b="b"/>
              <a:pathLst>
                <a:path w="221615" h="596265">
                  <a:moveTo>
                    <a:pt x="0" y="596040"/>
                  </a:moveTo>
                  <a:lnTo>
                    <a:pt x="221488" y="596040"/>
                  </a:lnTo>
                  <a:lnTo>
                    <a:pt x="221488" y="0"/>
                  </a:lnTo>
                  <a:lnTo>
                    <a:pt x="0" y="0"/>
                  </a:lnTo>
                  <a:lnTo>
                    <a:pt x="0" y="596040"/>
                  </a:lnTo>
                  <a:close/>
                </a:path>
              </a:pathLst>
            </a:custGeom>
            <a:solidFill>
              <a:srgbClr val="ED31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5">
              <a:extLst>
                <a:ext uri="{FF2B5EF4-FFF2-40B4-BE49-F238E27FC236}">
                  <a16:creationId xmlns:a16="http://schemas.microsoft.com/office/drawing/2014/main" id="{AB026E38-235E-89F6-A883-09D5CDB2D4FE}"/>
                </a:ext>
              </a:extLst>
            </p:cNvPr>
            <p:cNvSpPr/>
            <p:nvPr/>
          </p:nvSpPr>
          <p:spPr>
            <a:xfrm>
              <a:off x="11970539" y="1212543"/>
              <a:ext cx="221615" cy="616585"/>
            </a:xfrm>
            <a:custGeom>
              <a:avLst/>
              <a:gdLst/>
              <a:ahLst/>
              <a:cxnLst/>
              <a:rect l="l" t="t" r="r" b="b"/>
              <a:pathLst>
                <a:path w="221615" h="616585">
                  <a:moveTo>
                    <a:pt x="221488" y="616509"/>
                  </a:moveTo>
                  <a:lnTo>
                    <a:pt x="0" y="616509"/>
                  </a:lnTo>
                  <a:lnTo>
                    <a:pt x="0" y="0"/>
                  </a:lnTo>
                  <a:lnTo>
                    <a:pt x="221488" y="0"/>
                  </a:lnTo>
                  <a:lnTo>
                    <a:pt x="221488" y="616509"/>
                  </a:lnTo>
                  <a:close/>
                </a:path>
              </a:pathLst>
            </a:custGeom>
            <a:solidFill>
              <a:srgbClr val="FFDD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6">
              <a:extLst>
                <a:ext uri="{FF2B5EF4-FFF2-40B4-BE49-F238E27FC236}">
                  <a16:creationId xmlns:a16="http://schemas.microsoft.com/office/drawing/2014/main" id="{B2A3A77B-B65D-F3CF-E579-C7BFEE26F26D}"/>
                </a:ext>
              </a:extLst>
            </p:cNvPr>
            <p:cNvSpPr/>
            <p:nvPr/>
          </p:nvSpPr>
          <p:spPr>
            <a:xfrm>
              <a:off x="11970539" y="64"/>
              <a:ext cx="221615" cy="616585"/>
            </a:xfrm>
            <a:custGeom>
              <a:avLst/>
              <a:gdLst/>
              <a:ahLst/>
              <a:cxnLst/>
              <a:rect l="l" t="t" r="r" b="b"/>
              <a:pathLst>
                <a:path w="221615" h="616585">
                  <a:moveTo>
                    <a:pt x="221488" y="616509"/>
                  </a:moveTo>
                  <a:lnTo>
                    <a:pt x="0" y="616509"/>
                  </a:lnTo>
                  <a:lnTo>
                    <a:pt x="0" y="0"/>
                  </a:lnTo>
                  <a:lnTo>
                    <a:pt x="221488" y="0"/>
                  </a:lnTo>
                  <a:lnTo>
                    <a:pt x="221488" y="616509"/>
                  </a:lnTo>
                  <a:close/>
                </a:path>
              </a:pathLst>
            </a:custGeom>
            <a:solidFill>
              <a:srgbClr val="008F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8">
            <a:extLst>
              <a:ext uri="{FF2B5EF4-FFF2-40B4-BE49-F238E27FC236}">
                <a16:creationId xmlns:a16="http://schemas.microsoft.com/office/drawing/2014/main" id="{6279DA62-0BEC-EDA4-2F64-0C0981859220}"/>
              </a:ext>
            </a:extLst>
          </p:cNvPr>
          <p:cNvSpPr/>
          <p:nvPr/>
        </p:nvSpPr>
        <p:spPr>
          <a:xfrm>
            <a:off x="0" y="360067"/>
            <a:ext cx="412750" cy="388620"/>
          </a:xfrm>
          <a:custGeom>
            <a:avLst/>
            <a:gdLst/>
            <a:ahLst/>
            <a:cxnLst/>
            <a:rect l="l" t="t" r="r" b="b"/>
            <a:pathLst>
              <a:path w="412750" h="388620">
                <a:moveTo>
                  <a:pt x="412499" y="388499"/>
                </a:moveTo>
                <a:lnTo>
                  <a:pt x="0" y="388499"/>
                </a:lnTo>
                <a:lnTo>
                  <a:pt x="0" y="0"/>
                </a:lnTo>
                <a:lnTo>
                  <a:pt x="412499" y="0"/>
                </a:lnTo>
                <a:lnTo>
                  <a:pt x="412499" y="388499"/>
                </a:lnTo>
                <a:close/>
              </a:path>
            </a:pathLst>
          </a:custGeom>
          <a:solidFill>
            <a:srgbClr val="007A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2">
            <a:extLst>
              <a:ext uri="{FF2B5EF4-FFF2-40B4-BE49-F238E27FC236}">
                <a16:creationId xmlns:a16="http://schemas.microsoft.com/office/drawing/2014/main" id="{55C46C05-83EE-C908-FED7-CC6CA66F8B08}"/>
              </a:ext>
            </a:extLst>
          </p:cNvPr>
          <p:cNvSpPr/>
          <p:nvPr/>
        </p:nvSpPr>
        <p:spPr>
          <a:xfrm>
            <a:off x="3656" y="1195284"/>
            <a:ext cx="2761121" cy="95885"/>
          </a:xfrm>
          <a:custGeom>
            <a:avLst/>
            <a:gdLst/>
            <a:ahLst/>
            <a:cxnLst/>
            <a:rect l="l" t="t" r="r" b="b"/>
            <a:pathLst>
              <a:path w="3790315" h="95884">
                <a:moveTo>
                  <a:pt x="3789705" y="95555"/>
                </a:moveTo>
                <a:lnTo>
                  <a:pt x="0" y="95555"/>
                </a:lnTo>
                <a:lnTo>
                  <a:pt x="0" y="0"/>
                </a:lnTo>
                <a:lnTo>
                  <a:pt x="3789705" y="0"/>
                </a:lnTo>
                <a:lnTo>
                  <a:pt x="3789705" y="95555"/>
                </a:lnTo>
                <a:close/>
              </a:path>
            </a:pathLst>
          </a:custGeom>
          <a:solidFill>
            <a:srgbClr val="189100"/>
          </a:solidFill>
        </p:spPr>
        <p:txBody>
          <a:bodyPr wrap="square" lIns="0" tIns="0" rIns="0" bIns="0" rtlCol="0" anchor="t"/>
          <a:lstStyle/>
          <a:p>
            <a:endParaRPr lang="pt-PT">
              <a:solidFill>
                <a:srgbClr val="189100"/>
              </a:solidFill>
              <a:highlight>
                <a:srgbClr val="FFFF00"/>
              </a:highlight>
              <a:cs typeface="Calibri"/>
            </a:endParaRPr>
          </a:p>
        </p:txBody>
      </p:sp>
      <p:sp>
        <p:nvSpPr>
          <p:cNvPr id="14" name="object 2">
            <a:extLst>
              <a:ext uri="{FF2B5EF4-FFF2-40B4-BE49-F238E27FC236}">
                <a16:creationId xmlns:a16="http://schemas.microsoft.com/office/drawing/2014/main" id="{C067D772-9897-2522-5D01-9C2B6519A8B9}"/>
              </a:ext>
            </a:extLst>
          </p:cNvPr>
          <p:cNvSpPr/>
          <p:nvPr/>
        </p:nvSpPr>
        <p:spPr>
          <a:xfrm>
            <a:off x="2764669" y="1195284"/>
            <a:ext cx="2761121" cy="95885"/>
          </a:xfrm>
          <a:custGeom>
            <a:avLst/>
            <a:gdLst/>
            <a:ahLst/>
            <a:cxnLst/>
            <a:rect l="l" t="t" r="r" b="b"/>
            <a:pathLst>
              <a:path w="3790315" h="95884">
                <a:moveTo>
                  <a:pt x="3789705" y="95555"/>
                </a:moveTo>
                <a:lnTo>
                  <a:pt x="0" y="95555"/>
                </a:lnTo>
                <a:lnTo>
                  <a:pt x="0" y="0"/>
                </a:lnTo>
                <a:lnTo>
                  <a:pt x="3789705" y="0"/>
                </a:lnTo>
                <a:lnTo>
                  <a:pt x="3789705" y="9555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2">
            <a:extLst>
              <a:ext uri="{FF2B5EF4-FFF2-40B4-BE49-F238E27FC236}">
                <a16:creationId xmlns:a16="http://schemas.microsoft.com/office/drawing/2014/main" id="{431D29F1-C909-4F91-BCB6-5429F89AF97E}"/>
              </a:ext>
            </a:extLst>
          </p:cNvPr>
          <p:cNvSpPr/>
          <p:nvPr/>
        </p:nvSpPr>
        <p:spPr>
          <a:xfrm>
            <a:off x="5525681" y="1195283"/>
            <a:ext cx="2761121" cy="95885"/>
          </a:xfrm>
          <a:custGeom>
            <a:avLst/>
            <a:gdLst/>
            <a:ahLst/>
            <a:cxnLst/>
            <a:rect l="l" t="t" r="r" b="b"/>
            <a:pathLst>
              <a:path w="3790315" h="95884">
                <a:moveTo>
                  <a:pt x="3789705" y="95555"/>
                </a:moveTo>
                <a:lnTo>
                  <a:pt x="0" y="95555"/>
                </a:lnTo>
                <a:lnTo>
                  <a:pt x="0" y="0"/>
                </a:lnTo>
                <a:lnTo>
                  <a:pt x="3789705" y="0"/>
                </a:lnTo>
                <a:lnTo>
                  <a:pt x="3789705" y="95555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7" name="Agrupar 16">
            <a:extLst>
              <a:ext uri="{FF2B5EF4-FFF2-40B4-BE49-F238E27FC236}">
                <a16:creationId xmlns:a16="http://schemas.microsoft.com/office/drawing/2014/main" id="{FE2299AE-AE31-63C8-F924-00D30317F0F6}"/>
              </a:ext>
            </a:extLst>
          </p:cNvPr>
          <p:cNvGrpSpPr/>
          <p:nvPr/>
        </p:nvGrpSpPr>
        <p:grpSpPr>
          <a:xfrm>
            <a:off x="7862047" y="1855693"/>
            <a:ext cx="3191435" cy="1658470"/>
            <a:chOff x="7853082" y="2877670"/>
            <a:chExt cx="3191435" cy="1658470"/>
          </a:xfrm>
        </p:grpSpPr>
        <p:sp>
          <p:nvSpPr>
            <p:cNvPr id="11" name="Retângulo: Cantos Arredondados 10">
              <a:extLst>
                <a:ext uri="{FF2B5EF4-FFF2-40B4-BE49-F238E27FC236}">
                  <a16:creationId xmlns:a16="http://schemas.microsoft.com/office/drawing/2014/main" id="{DA92BAC9-1131-FFAC-2F2D-AC824D44378F}"/>
                </a:ext>
              </a:extLst>
            </p:cNvPr>
            <p:cNvSpPr/>
            <p:nvPr/>
          </p:nvSpPr>
          <p:spPr>
            <a:xfrm>
              <a:off x="7853082" y="2877670"/>
              <a:ext cx="3191435" cy="1658470"/>
            </a:xfrm>
            <a:prstGeom prst="roundRect">
              <a:avLst/>
            </a:prstGeom>
            <a:solidFill>
              <a:srgbClr val="189100"/>
            </a:solidFill>
            <a:ln>
              <a:solidFill>
                <a:srgbClr val="1891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sp>
          <p:nvSpPr>
            <p:cNvPr id="13" name="Retângulo: Cantos Arredondados 12">
              <a:extLst>
                <a:ext uri="{FF2B5EF4-FFF2-40B4-BE49-F238E27FC236}">
                  <a16:creationId xmlns:a16="http://schemas.microsoft.com/office/drawing/2014/main" id="{FE978EC7-5A12-6A1D-72C1-2F23A8F535EE}"/>
                </a:ext>
              </a:extLst>
            </p:cNvPr>
            <p:cNvSpPr/>
            <p:nvPr/>
          </p:nvSpPr>
          <p:spPr>
            <a:xfrm>
              <a:off x="7933767" y="2967319"/>
              <a:ext cx="3039033" cy="1479174"/>
            </a:xfrm>
            <a:prstGeom prst="roundRect">
              <a:avLst/>
            </a:prstGeom>
            <a:solidFill>
              <a:srgbClr val="FF000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sp>
          <p:nvSpPr>
            <p:cNvPr id="15" name="Retângulo: Cantos Arredondados 14">
              <a:extLst>
                <a:ext uri="{FF2B5EF4-FFF2-40B4-BE49-F238E27FC236}">
                  <a16:creationId xmlns:a16="http://schemas.microsoft.com/office/drawing/2014/main" id="{CE777142-44AF-518E-AF5D-936A48F8BCCB}"/>
                </a:ext>
              </a:extLst>
            </p:cNvPr>
            <p:cNvSpPr/>
            <p:nvPr/>
          </p:nvSpPr>
          <p:spPr>
            <a:xfrm>
              <a:off x="8050306" y="3083859"/>
              <a:ext cx="2805952" cy="1246093"/>
            </a:xfrm>
            <a:prstGeom prst="roundRect">
              <a:avLst/>
            </a:prstGeom>
            <a:solidFill>
              <a:srgbClr val="FCF9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pt-PT" b="1">
                <a:solidFill>
                  <a:srgbClr val="176B06"/>
                </a:solidFill>
                <a:cs typeface="Calibri"/>
              </a:endParaRPr>
            </a:p>
            <a:p>
              <a:pPr algn="ctr"/>
              <a:r>
                <a:rPr lang="pt-PT" b="1">
                  <a:solidFill>
                    <a:srgbClr val="176B06"/>
                  </a:solidFill>
                  <a:cs typeface="Calibri"/>
                </a:rPr>
                <a:t>PRÓXIMA REUNIÃO GT INTEGRAÇÃO: 29/08/2023, ÀS 9H30</a:t>
              </a:r>
              <a:endParaRPr lang="pt-PT">
                <a:solidFill>
                  <a:srgbClr val="176B06"/>
                </a:solidFill>
                <a:ea typeface="Calibri"/>
                <a:cs typeface="Calibri"/>
              </a:endParaRPr>
            </a:p>
            <a:p>
              <a:pPr algn="ctr"/>
              <a:endParaRPr lang="pt-PT">
                <a:solidFill>
                  <a:srgbClr val="FFFFFF"/>
                </a:solidFill>
                <a:cs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5495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427</Words>
  <Application>Microsoft Office PowerPoint</Application>
  <PresentationFormat>Widescreen</PresentationFormat>
  <Paragraphs>56</Paragraphs>
  <Slides>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10" baseType="lpstr">
      <vt:lpstr>Arial</vt:lpstr>
      <vt:lpstr>Arial,Sans-Serif</vt:lpstr>
      <vt:lpstr>Calibri</vt:lpstr>
      <vt:lpstr>Roboto</vt:lpstr>
      <vt:lpstr>Office Theme</vt:lpstr>
      <vt:lpstr>Grupo de Trabalho de Apoio à Integração de Sistemas de Regulação GERINT    </vt:lpstr>
      <vt:lpstr>Grupo de Trabalho - Integrações GERINT e GERCON</vt:lpstr>
      <vt:lpstr>Integração do GERINT no RS</vt:lpstr>
      <vt:lpstr>Serviços de Integração Prioritários - GERINT</vt:lpstr>
      <vt:lpstr>Contatos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27jul2022_Reuniao_do_Conselho_de_Secretariado-v11</dc:title>
  <dc:creator>Meriana Farid El Kek</dc:creator>
  <cp:lastModifiedBy>Cláudia Oliveira da Rosa</cp:lastModifiedBy>
  <cp:revision>21</cp:revision>
  <dcterms:created xsi:type="dcterms:W3CDTF">2022-07-28T12:10:52Z</dcterms:created>
  <dcterms:modified xsi:type="dcterms:W3CDTF">2023-07-28T18:09:56Z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or">
    <vt:lpwstr>Google</vt:lpwstr>
  </property>
</Properties>
</file>